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370" r:id="rId3"/>
    <p:sldId id="371" r:id="rId4"/>
    <p:sldId id="369" r:id="rId5"/>
    <p:sldId id="356" r:id="rId6"/>
    <p:sldId id="365" r:id="rId7"/>
    <p:sldId id="353" r:id="rId8"/>
    <p:sldId id="363" r:id="rId9"/>
    <p:sldId id="347" r:id="rId10"/>
    <p:sldId id="366" r:id="rId11"/>
    <p:sldId id="372" r:id="rId12"/>
    <p:sldId id="376" r:id="rId13"/>
    <p:sldId id="377" r:id="rId14"/>
    <p:sldId id="378" r:id="rId15"/>
    <p:sldId id="338" r:id="rId16"/>
    <p:sldId id="265" r:id="rId17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01" autoAdjust="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6720190-D638-43FF-A265-6A4892C3B0F8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86D26505-68C3-4E5C-8E0A-E0239EDECDEE}">
      <dgm:prSet phldrT="[Text]" custT="1"/>
      <dgm:spPr/>
      <dgm:t>
        <a:bodyPr/>
        <a:lstStyle/>
        <a:p>
          <a:r>
            <a:rPr lang="en-US" sz="2000" b="1" dirty="0">
              <a:solidFill>
                <a:schemeClr val="accent1">
                  <a:lumMod val="75000"/>
                </a:schemeClr>
              </a:solidFill>
              <a:effectLst/>
            </a:rPr>
            <a:t>2016</a:t>
          </a:r>
        </a:p>
      </dgm:t>
    </dgm:pt>
    <dgm:pt modelId="{DA799C80-629A-4B74-8A07-A454ED1EFE5D}" type="parTrans" cxnId="{22ED2A24-4853-4A21-801F-ACC24357F0A6}">
      <dgm:prSet/>
      <dgm:spPr/>
      <dgm:t>
        <a:bodyPr/>
        <a:lstStyle/>
        <a:p>
          <a:endParaRPr lang="en-US"/>
        </a:p>
      </dgm:t>
    </dgm:pt>
    <dgm:pt modelId="{0FFDF2CC-6F91-4686-BBD9-D18476E62966}" type="sibTrans" cxnId="{22ED2A24-4853-4A21-801F-ACC24357F0A6}">
      <dgm:prSet/>
      <dgm:spPr/>
      <dgm:t>
        <a:bodyPr/>
        <a:lstStyle/>
        <a:p>
          <a:endParaRPr lang="en-US"/>
        </a:p>
      </dgm:t>
    </dgm:pt>
    <dgm:pt modelId="{9B9171ED-0760-4244-A7E6-E92843F66B00}">
      <dgm:prSet phldrT="[Text]" custT="1"/>
      <dgm:spPr/>
      <dgm:t>
        <a:bodyPr/>
        <a:lstStyle/>
        <a:p>
          <a:r>
            <a:rPr lang="en-US" sz="2400" b="1" dirty="0">
              <a:solidFill>
                <a:schemeClr val="accent1">
                  <a:lumMod val="75000"/>
                </a:schemeClr>
              </a:solidFill>
            </a:rPr>
            <a:t>2017</a:t>
          </a:r>
        </a:p>
      </dgm:t>
    </dgm:pt>
    <dgm:pt modelId="{59341B0B-6B04-401B-8F44-45889D0D58A9}" type="parTrans" cxnId="{E887ED8B-1A88-4881-8C79-E05452050A97}">
      <dgm:prSet/>
      <dgm:spPr/>
      <dgm:t>
        <a:bodyPr/>
        <a:lstStyle/>
        <a:p>
          <a:endParaRPr lang="en-US"/>
        </a:p>
      </dgm:t>
    </dgm:pt>
    <dgm:pt modelId="{2A60A988-B102-4EEC-9906-2B42CAB5CF5C}" type="sibTrans" cxnId="{E887ED8B-1A88-4881-8C79-E05452050A97}">
      <dgm:prSet/>
      <dgm:spPr/>
      <dgm:t>
        <a:bodyPr/>
        <a:lstStyle/>
        <a:p>
          <a:endParaRPr lang="en-US"/>
        </a:p>
      </dgm:t>
    </dgm:pt>
    <dgm:pt modelId="{54493AEB-14A2-47E1-A207-E221EABCC1CB}">
      <dgm:prSet phldrT="[Text]" custT="1"/>
      <dgm:spPr/>
      <dgm:t>
        <a:bodyPr/>
        <a:lstStyle/>
        <a:p>
          <a:r>
            <a:rPr lang="en-US" sz="2800" b="1" dirty="0">
              <a:solidFill>
                <a:schemeClr val="accent1">
                  <a:lumMod val="75000"/>
                </a:schemeClr>
              </a:solidFill>
            </a:rPr>
            <a:t>2018</a:t>
          </a:r>
        </a:p>
      </dgm:t>
    </dgm:pt>
    <dgm:pt modelId="{5BC2A564-EBC9-4543-8C63-6CECE4D8ADCB}" type="parTrans" cxnId="{9FD9FC24-C488-4262-B274-1BAD0AA53400}">
      <dgm:prSet/>
      <dgm:spPr/>
      <dgm:t>
        <a:bodyPr/>
        <a:lstStyle/>
        <a:p>
          <a:endParaRPr lang="en-US"/>
        </a:p>
      </dgm:t>
    </dgm:pt>
    <dgm:pt modelId="{9D1FD48E-3894-4ECD-A1BA-160A913EB3BC}" type="sibTrans" cxnId="{9FD9FC24-C488-4262-B274-1BAD0AA53400}">
      <dgm:prSet/>
      <dgm:spPr/>
      <dgm:t>
        <a:bodyPr/>
        <a:lstStyle/>
        <a:p>
          <a:endParaRPr lang="en-US"/>
        </a:p>
      </dgm:t>
    </dgm:pt>
    <dgm:pt modelId="{37F683D1-94BD-4BF2-B3AD-F150E709CCA2}">
      <dgm:prSet phldrT="[Text]" custT="1"/>
      <dgm:spPr/>
      <dgm:t>
        <a:bodyPr/>
        <a:lstStyle/>
        <a:p>
          <a:pPr algn="ctr"/>
          <a:r>
            <a:rPr lang="en-US" sz="1600" b="1" dirty="0">
              <a:solidFill>
                <a:schemeClr val="accent1">
                  <a:lumMod val="75000"/>
                </a:schemeClr>
              </a:solidFill>
            </a:rPr>
            <a:t>2014</a:t>
          </a:r>
        </a:p>
      </dgm:t>
    </dgm:pt>
    <dgm:pt modelId="{D991A36D-A6A7-4B90-AD0C-DFD3E07251EB}" type="sibTrans" cxnId="{D180F06B-BC95-40EC-849F-88554C0F808A}">
      <dgm:prSet/>
      <dgm:spPr/>
      <dgm:t>
        <a:bodyPr/>
        <a:lstStyle/>
        <a:p>
          <a:endParaRPr lang="en-US"/>
        </a:p>
      </dgm:t>
    </dgm:pt>
    <dgm:pt modelId="{5D94BA6C-12A9-4194-8F64-12CA6105A330}" type="parTrans" cxnId="{D180F06B-BC95-40EC-849F-88554C0F808A}">
      <dgm:prSet/>
      <dgm:spPr/>
      <dgm:t>
        <a:bodyPr/>
        <a:lstStyle/>
        <a:p>
          <a:endParaRPr lang="en-US"/>
        </a:p>
      </dgm:t>
    </dgm:pt>
    <dgm:pt modelId="{9A7D120C-9FE6-4324-A988-E3385A25FF1B}">
      <dgm:prSet phldrT="[Text]" custT="1"/>
      <dgm:spPr/>
      <dgm:t>
        <a:bodyPr/>
        <a:lstStyle/>
        <a:p>
          <a:pPr algn="l"/>
          <a:r>
            <a:rPr lang="en-US" sz="1800" b="1" dirty="0">
              <a:solidFill>
                <a:schemeClr val="accent1">
                  <a:lumMod val="75000"/>
                </a:schemeClr>
              </a:solidFill>
            </a:rPr>
            <a:t>2015</a:t>
          </a:r>
        </a:p>
      </dgm:t>
    </dgm:pt>
    <dgm:pt modelId="{3A869C41-17DB-4004-9282-8E628CAA4929}" type="sibTrans" cxnId="{B3D2D642-0870-43F0-BB07-19466490670C}">
      <dgm:prSet/>
      <dgm:spPr/>
      <dgm:t>
        <a:bodyPr/>
        <a:lstStyle/>
        <a:p>
          <a:endParaRPr lang="en-US"/>
        </a:p>
      </dgm:t>
    </dgm:pt>
    <dgm:pt modelId="{DE28EDD6-DD55-4ADD-BE29-1A69AC191473}" type="parTrans" cxnId="{B3D2D642-0870-43F0-BB07-19466490670C}">
      <dgm:prSet/>
      <dgm:spPr/>
      <dgm:t>
        <a:bodyPr/>
        <a:lstStyle/>
        <a:p>
          <a:endParaRPr lang="en-US"/>
        </a:p>
      </dgm:t>
    </dgm:pt>
    <dgm:pt modelId="{F3F33603-9386-497E-9BBF-D18E774B9197}" type="pres">
      <dgm:prSet presAssocID="{66720190-D638-43FF-A265-6A4892C3B0F8}" presName="arrowDiagram" presStyleCnt="0">
        <dgm:presLayoutVars>
          <dgm:chMax val="5"/>
          <dgm:dir/>
          <dgm:resizeHandles val="exact"/>
        </dgm:presLayoutVars>
      </dgm:prSet>
      <dgm:spPr/>
    </dgm:pt>
    <dgm:pt modelId="{2FFF0835-5F8A-4727-8E68-89A52FE04B6B}" type="pres">
      <dgm:prSet presAssocID="{66720190-D638-43FF-A265-6A4892C3B0F8}" presName="arrow" presStyleLbl="bgShp" presStyleIdx="0" presStyleCnt="1" custLinFactNeighborX="-137"/>
      <dgm:spPr/>
    </dgm:pt>
    <dgm:pt modelId="{9CF616FD-ACCB-46E0-9A45-C5FC529B8050}" type="pres">
      <dgm:prSet presAssocID="{66720190-D638-43FF-A265-6A4892C3B0F8}" presName="arrowDiagram5" presStyleCnt="0"/>
      <dgm:spPr/>
    </dgm:pt>
    <dgm:pt modelId="{AF67F274-4B94-444C-8B36-BCF3A6125805}" type="pres">
      <dgm:prSet presAssocID="{37F683D1-94BD-4BF2-B3AD-F150E709CCA2}" presName="bullet5a" presStyleLbl="node1" presStyleIdx="0" presStyleCnt="5"/>
      <dgm:spPr/>
    </dgm:pt>
    <dgm:pt modelId="{88E09842-D750-4FFF-B423-8CFBAD242778}" type="pres">
      <dgm:prSet presAssocID="{37F683D1-94BD-4BF2-B3AD-F150E709CCA2}" presName="textBox5a" presStyleLbl="revTx" presStyleIdx="0" presStyleCnt="5" custAng="0" custScaleX="210204" custLinFactNeighborX="-12508" custLinFactNeighborY="128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FF6CC8-00E4-40C6-AEC5-D600C3E613CA}" type="pres">
      <dgm:prSet presAssocID="{9A7D120C-9FE6-4324-A988-E3385A25FF1B}" presName="bullet5b" presStyleLbl="node1" presStyleIdx="1" presStyleCnt="5"/>
      <dgm:spPr/>
    </dgm:pt>
    <dgm:pt modelId="{6DAE3B8C-F9BA-4C26-8A33-6FDFD90422BF}" type="pres">
      <dgm:prSet presAssocID="{9A7D120C-9FE6-4324-A988-E3385A25FF1B}" presName="textBox5b" presStyleLbl="revTx" presStyleIdx="1" presStyleCnt="5" custAng="0" custScaleY="72986" custLinFactNeighborX="-3120" custLinFactNeighborY="-782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05F2CA-AE1D-46F6-96DE-51514350FF1A}" type="pres">
      <dgm:prSet presAssocID="{86D26505-68C3-4E5C-8E0A-E0239EDECDEE}" presName="bullet5c" presStyleLbl="node1" presStyleIdx="2" presStyleCnt="5"/>
      <dgm:spPr/>
    </dgm:pt>
    <dgm:pt modelId="{E2874173-1A57-4DF4-8420-2FA00CA68D70}" type="pres">
      <dgm:prSet presAssocID="{86D26505-68C3-4E5C-8E0A-E0239EDECDEE}" presName="textBox5c" presStyleLbl="revTx" presStyleIdx="2" presStyleCnt="5" custScaleX="91401" custScaleY="64137" custLinFactNeighborX="-13014" custLinFactNeighborY="-1088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11C9A7-F9C6-4DE5-9DD8-0EC4114AE070}" type="pres">
      <dgm:prSet presAssocID="{9B9171ED-0760-4244-A7E6-E92843F66B00}" presName="bullet5d" presStyleLbl="node1" presStyleIdx="3" presStyleCnt="5"/>
      <dgm:spPr/>
    </dgm:pt>
    <dgm:pt modelId="{FDB70DEE-9F77-487A-AC3B-A63606EA8EE6}" type="pres">
      <dgm:prSet presAssocID="{9B9171ED-0760-4244-A7E6-E92843F66B00}" presName="textBox5d" presStyleLbl="revTx" presStyleIdx="3" presStyleCnt="5" custScaleX="100001" custScaleY="57524" custLinFactNeighborX="-12675" custLinFactNeighborY="-1477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069B5B-AB27-475B-8ED7-29C46F3C5CCC}" type="pres">
      <dgm:prSet presAssocID="{54493AEB-14A2-47E1-A207-E221EABCC1CB}" presName="bullet5e" presStyleLbl="node1" presStyleIdx="4" presStyleCnt="5"/>
      <dgm:spPr/>
    </dgm:pt>
    <dgm:pt modelId="{19951128-B096-4BB7-90AC-4E01863B07BE}" type="pres">
      <dgm:prSet presAssocID="{54493AEB-14A2-47E1-A207-E221EABCC1CB}" presName="textBox5e" presStyleLbl="revTx" presStyleIdx="4" presStyleCnt="5" custScaleX="110848" custScaleY="47680" custLinFactNeighborX="-683" custLinFactNeighborY="-1988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9F2870A-6198-404F-B345-261FE6B8553A}" type="presOf" srcId="{66720190-D638-43FF-A265-6A4892C3B0F8}" destId="{F3F33603-9386-497E-9BBF-D18E774B9197}" srcOrd="0" destOrd="0" presId="urn:microsoft.com/office/officeart/2005/8/layout/arrow2"/>
    <dgm:cxn modelId="{A24020A7-D843-415B-B00F-CAB9365E53CD}" type="presOf" srcId="{86D26505-68C3-4E5C-8E0A-E0239EDECDEE}" destId="{E2874173-1A57-4DF4-8420-2FA00CA68D70}" srcOrd="0" destOrd="0" presId="urn:microsoft.com/office/officeart/2005/8/layout/arrow2"/>
    <dgm:cxn modelId="{DFBA1DFC-F59A-4D12-BCBD-0E551E8C31BB}" type="presOf" srcId="{9A7D120C-9FE6-4324-A988-E3385A25FF1B}" destId="{6DAE3B8C-F9BA-4C26-8A33-6FDFD90422BF}" srcOrd="0" destOrd="0" presId="urn:microsoft.com/office/officeart/2005/8/layout/arrow2"/>
    <dgm:cxn modelId="{D180F06B-BC95-40EC-849F-88554C0F808A}" srcId="{66720190-D638-43FF-A265-6A4892C3B0F8}" destId="{37F683D1-94BD-4BF2-B3AD-F150E709CCA2}" srcOrd="0" destOrd="0" parTransId="{5D94BA6C-12A9-4194-8F64-12CA6105A330}" sibTransId="{D991A36D-A6A7-4B90-AD0C-DFD3E07251EB}"/>
    <dgm:cxn modelId="{E887ED8B-1A88-4881-8C79-E05452050A97}" srcId="{66720190-D638-43FF-A265-6A4892C3B0F8}" destId="{9B9171ED-0760-4244-A7E6-E92843F66B00}" srcOrd="3" destOrd="0" parTransId="{59341B0B-6B04-401B-8F44-45889D0D58A9}" sibTransId="{2A60A988-B102-4EEC-9906-2B42CAB5CF5C}"/>
    <dgm:cxn modelId="{22ED2A24-4853-4A21-801F-ACC24357F0A6}" srcId="{66720190-D638-43FF-A265-6A4892C3B0F8}" destId="{86D26505-68C3-4E5C-8E0A-E0239EDECDEE}" srcOrd="2" destOrd="0" parTransId="{DA799C80-629A-4B74-8A07-A454ED1EFE5D}" sibTransId="{0FFDF2CC-6F91-4686-BBD9-D18476E62966}"/>
    <dgm:cxn modelId="{61084DF0-12EB-4A92-926A-7928E43CCDDA}" type="presOf" srcId="{37F683D1-94BD-4BF2-B3AD-F150E709CCA2}" destId="{88E09842-D750-4FFF-B423-8CFBAD242778}" srcOrd="0" destOrd="0" presId="urn:microsoft.com/office/officeart/2005/8/layout/arrow2"/>
    <dgm:cxn modelId="{9FD9FC24-C488-4262-B274-1BAD0AA53400}" srcId="{66720190-D638-43FF-A265-6A4892C3B0F8}" destId="{54493AEB-14A2-47E1-A207-E221EABCC1CB}" srcOrd="4" destOrd="0" parTransId="{5BC2A564-EBC9-4543-8C63-6CECE4D8ADCB}" sibTransId="{9D1FD48E-3894-4ECD-A1BA-160A913EB3BC}"/>
    <dgm:cxn modelId="{907F6CCD-6ED3-4131-B2FD-8EBB6CCF3CA5}" type="presOf" srcId="{9B9171ED-0760-4244-A7E6-E92843F66B00}" destId="{FDB70DEE-9F77-487A-AC3B-A63606EA8EE6}" srcOrd="0" destOrd="0" presId="urn:microsoft.com/office/officeart/2005/8/layout/arrow2"/>
    <dgm:cxn modelId="{B3D2D642-0870-43F0-BB07-19466490670C}" srcId="{66720190-D638-43FF-A265-6A4892C3B0F8}" destId="{9A7D120C-9FE6-4324-A988-E3385A25FF1B}" srcOrd="1" destOrd="0" parTransId="{DE28EDD6-DD55-4ADD-BE29-1A69AC191473}" sibTransId="{3A869C41-17DB-4004-9282-8E628CAA4929}"/>
    <dgm:cxn modelId="{AC1CED8D-0DEA-4DFA-B11B-FE9866269386}" type="presOf" srcId="{54493AEB-14A2-47E1-A207-E221EABCC1CB}" destId="{19951128-B096-4BB7-90AC-4E01863B07BE}" srcOrd="0" destOrd="0" presId="urn:microsoft.com/office/officeart/2005/8/layout/arrow2"/>
    <dgm:cxn modelId="{56A4E145-7FC6-4025-A08D-D77D77AC3654}" type="presParOf" srcId="{F3F33603-9386-497E-9BBF-D18E774B9197}" destId="{2FFF0835-5F8A-4727-8E68-89A52FE04B6B}" srcOrd="0" destOrd="0" presId="urn:microsoft.com/office/officeart/2005/8/layout/arrow2"/>
    <dgm:cxn modelId="{6D282BBB-23E9-4AEC-9F8B-F6971DF57A7A}" type="presParOf" srcId="{F3F33603-9386-497E-9BBF-D18E774B9197}" destId="{9CF616FD-ACCB-46E0-9A45-C5FC529B8050}" srcOrd="1" destOrd="0" presId="urn:microsoft.com/office/officeart/2005/8/layout/arrow2"/>
    <dgm:cxn modelId="{399E0D52-FC14-4F50-8D7E-0FB09D300D93}" type="presParOf" srcId="{9CF616FD-ACCB-46E0-9A45-C5FC529B8050}" destId="{AF67F274-4B94-444C-8B36-BCF3A6125805}" srcOrd="0" destOrd="0" presId="urn:microsoft.com/office/officeart/2005/8/layout/arrow2"/>
    <dgm:cxn modelId="{4ECD8AC5-1779-4A4A-8F31-1311B0B32EED}" type="presParOf" srcId="{9CF616FD-ACCB-46E0-9A45-C5FC529B8050}" destId="{88E09842-D750-4FFF-B423-8CFBAD242778}" srcOrd="1" destOrd="0" presId="urn:microsoft.com/office/officeart/2005/8/layout/arrow2"/>
    <dgm:cxn modelId="{1A4D16BD-C45A-4DDE-B81A-CCC918913A1F}" type="presParOf" srcId="{9CF616FD-ACCB-46E0-9A45-C5FC529B8050}" destId="{ACFF6CC8-00E4-40C6-AEC5-D600C3E613CA}" srcOrd="2" destOrd="0" presId="urn:microsoft.com/office/officeart/2005/8/layout/arrow2"/>
    <dgm:cxn modelId="{09BBDFF9-9FD1-446A-8CE8-B0452B9AA552}" type="presParOf" srcId="{9CF616FD-ACCB-46E0-9A45-C5FC529B8050}" destId="{6DAE3B8C-F9BA-4C26-8A33-6FDFD90422BF}" srcOrd="3" destOrd="0" presId="urn:microsoft.com/office/officeart/2005/8/layout/arrow2"/>
    <dgm:cxn modelId="{87653F98-4847-4FC2-9232-A090FD4EE0E3}" type="presParOf" srcId="{9CF616FD-ACCB-46E0-9A45-C5FC529B8050}" destId="{0605F2CA-AE1D-46F6-96DE-51514350FF1A}" srcOrd="4" destOrd="0" presId="urn:microsoft.com/office/officeart/2005/8/layout/arrow2"/>
    <dgm:cxn modelId="{51F70C9C-52C2-4B12-B871-3AD46C70FF6C}" type="presParOf" srcId="{9CF616FD-ACCB-46E0-9A45-C5FC529B8050}" destId="{E2874173-1A57-4DF4-8420-2FA00CA68D70}" srcOrd="5" destOrd="0" presId="urn:microsoft.com/office/officeart/2005/8/layout/arrow2"/>
    <dgm:cxn modelId="{99EE5744-B05C-466F-B4C7-01C2822F436F}" type="presParOf" srcId="{9CF616FD-ACCB-46E0-9A45-C5FC529B8050}" destId="{4A11C9A7-F9C6-4DE5-9DD8-0EC4114AE070}" srcOrd="6" destOrd="0" presId="urn:microsoft.com/office/officeart/2005/8/layout/arrow2"/>
    <dgm:cxn modelId="{81A705C9-9E7B-43DD-9AAF-0E8DE967C236}" type="presParOf" srcId="{9CF616FD-ACCB-46E0-9A45-C5FC529B8050}" destId="{FDB70DEE-9F77-487A-AC3B-A63606EA8EE6}" srcOrd="7" destOrd="0" presId="urn:microsoft.com/office/officeart/2005/8/layout/arrow2"/>
    <dgm:cxn modelId="{F1AF1403-7D17-4A74-A627-C399367809B9}" type="presParOf" srcId="{9CF616FD-ACCB-46E0-9A45-C5FC529B8050}" destId="{F3069B5B-AB27-475B-8ED7-29C46F3C5CCC}" srcOrd="8" destOrd="0" presId="urn:microsoft.com/office/officeart/2005/8/layout/arrow2"/>
    <dgm:cxn modelId="{352C681E-0FA4-4E5B-8EF1-5785B8D664AD}" type="presParOf" srcId="{9CF616FD-ACCB-46E0-9A45-C5FC529B8050}" destId="{19951128-B096-4BB7-90AC-4E01863B07BE}" srcOrd="9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604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159" y="0"/>
            <a:ext cx="3038604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EC3527-4250-4371-999F-C06C214F0E26}" type="datetimeFigureOut">
              <a:rPr lang="en-US" smtClean="0"/>
              <a:t>12/11/2018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713" y="4473512"/>
            <a:ext cx="5608975" cy="366028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1059"/>
            <a:ext cx="3038604" cy="46534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159" y="8831059"/>
            <a:ext cx="3038604" cy="46534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514B75-C15E-4764-9442-D76C761621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0100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H" dirty="0" smtClean="0"/>
              <a:t>L’entreprise</a:t>
            </a:r>
            <a:r>
              <a:rPr lang="fr-CH" baseline="0" dirty="0" smtClean="0"/>
              <a:t> m</a:t>
            </a:r>
            <a:r>
              <a:rPr lang="fr-CH" dirty="0" smtClean="0"/>
              <a:t>étéorologique mondiale n’a</a:t>
            </a:r>
            <a:r>
              <a:rPr lang="fr-CH" baseline="0" dirty="0" smtClean="0"/>
              <a:t> pas une connotation commerciale, c’est plutôt l’environnement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514B75-C15E-4764-9442-D76C7616216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6208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514B75-C15E-4764-9442-D76C7616216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7123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514B75-C15E-4764-9442-D76C7616216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964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514B75-C15E-4764-9442-D76C7616216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964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H" dirty="0" err="1" smtClean="0"/>
              <a:t>Understanding</a:t>
            </a:r>
            <a:r>
              <a:rPr lang="fr-CH" dirty="0" smtClean="0"/>
              <a:t> the new </a:t>
            </a:r>
            <a:r>
              <a:rPr lang="fr-CH" dirty="0" err="1" smtClean="0"/>
              <a:t>realm</a:t>
            </a:r>
            <a:r>
              <a:rPr lang="fr-CH" dirty="0" smtClean="0"/>
              <a:t> – Comprendre</a:t>
            </a:r>
            <a:r>
              <a:rPr lang="fr-CH" baseline="0" dirty="0" smtClean="0"/>
              <a:t> ce nouvel espace qui s’est créé.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514B75-C15E-4764-9442-D76C7616216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8597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514B75-C15E-4764-9442-D76C7616216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2081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H" dirty="0" smtClean="0"/>
              <a:t>Entreprise météorologique mondiale</a:t>
            </a:r>
          </a:p>
          <a:p>
            <a:r>
              <a:rPr lang="fr-CH" dirty="0" smtClean="0"/>
              <a:t>Partenariats publics-privés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514B75-C15E-4764-9442-D76C7616216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4350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514B75-C15E-4764-9442-D76C7616216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0028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514B75-C15E-4764-9442-D76C7616216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2677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514B75-C15E-4764-9442-D76C7616216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1201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514B75-C15E-4764-9442-D76C7616216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2636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514B75-C15E-4764-9442-D76C7616216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7576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514B75-C15E-4764-9442-D76C7616216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481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514B75-C15E-4764-9442-D76C7616216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680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4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wmo2016_powerpoint_standard_v2-2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1694"/>
            <a:ext cx="198882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0931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901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63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454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727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12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509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484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wmo2016_powerpoint_standard_v2-2.jpg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1694"/>
            <a:ext cx="198882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3617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public.wmo.int/en/our-mandate/how-we-do-it/partnerships/Public-Private-Academic%20Sectors%20Engagement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wmo2016_powerpoint_standard_v2_dark-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80000" cy="6887123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914400" y="6521"/>
            <a:ext cx="8229600" cy="44936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Public-Private </a:t>
            </a:r>
            <a:r>
              <a:rPr lang="en-US" sz="4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Engagement and Global Weather Enterprise</a:t>
            </a:r>
            <a:endParaRPr lang="en-US" sz="2200" b="1" dirty="0">
              <a:solidFill>
                <a:srgbClr val="FFC000"/>
              </a:solidFill>
            </a:endParaRPr>
          </a:p>
          <a:p>
            <a:pPr algn="l"/>
            <a:r>
              <a:rPr lang="en-US" sz="2200" dirty="0">
                <a:solidFill>
                  <a:schemeClr val="bg1"/>
                </a:solidFill>
              </a:rPr>
              <a:t>							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008882" y="4919132"/>
            <a:ext cx="4960189" cy="15776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CH" sz="1600" b="1" dirty="0" smtClean="0">
                <a:solidFill>
                  <a:srgbClr val="000090"/>
                </a:solidFill>
              </a:rPr>
              <a:t>ECCAS </a:t>
            </a:r>
            <a:r>
              <a:rPr lang="fr-CH" sz="1600" b="1" dirty="0" err="1" smtClean="0">
                <a:solidFill>
                  <a:srgbClr val="000090"/>
                </a:solidFill>
              </a:rPr>
              <a:t>Hydromet</a:t>
            </a:r>
            <a:r>
              <a:rPr lang="fr-CH" sz="1600" b="1" dirty="0" smtClean="0">
                <a:solidFill>
                  <a:srgbClr val="000090"/>
                </a:solidFill>
              </a:rPr>
              <a:t> Forum</a:t>
            </a:r>
          </a:p>
          <a:p>
            <a:pPr algn="r"/>
            <a:r>
              <a:rPr lang="fr-CH" sz="1600" b="1" dirty="0" smtClean="0">
                <a:solidFill>
                  <a:srgbClr val="000090"/>
                </a:solidFill>
              </a:rPr>
              <a:t>14-16 </a:t>
            </a:r>
            <a:r>
              <a:rPr lang="fr-CH" sz="1600" b="1" dirty="0" err="1" smtClean="0">
                <a:solidFill>
                  <a:srgbClr val="000090"/>
                </a:solidFill>
              </a:rPr>
              <a:t>November</a:t>
            </a:r>
            <a:r>
              <a:rPr lang="fr-CH" sz="1600" b="1" dirty="0" smtClean="0">
                <a:solidFill>
                  <a:srgbClr val="000090"/>
                </a:solidFill>
              </a:rPr>
              <a:t> 2018</a:t>
            </a:r>
          </a:p>
          <a:p>
            <a:pPr algn="r"/>
            <a:r>
              <a:rPr lang="fr-CH" sz="1600" b="1" dirty="0" smtClean="0">
                <a:solidFill>
                  <a:srgbClr val="000090"/>
                </a:solidFill>
              </a:rPr>
              <a:t>Libreville, Gabon</a:t>
            </a:r>
          </a:p>
          <a:p>
            <a:pPr algn="r"/>
            <a:endParaRPr lang="fr-CH" sz="1600" b="1" dirty="0">
              <a:solidFill>
                <a:srgbClr val="000090"/>
              </a:solidFill>
            </a:endParaRPr>
          </a:p>
          <a:p>
            <a:pPr algn="r"/>
            <a:r>
              <a:rPr lang="fr-CH" sz="1300" b="1" i="1" dirty="0" smtClean="0">
                <a:solidFill>
                  <a:srgbClr val="000090"/>
                </a:solidFill>
              </a:rPr>
              <a:t>Office of </a:t>
            </a:r>
            <a:r>
              <a:rPr lang="fr-CH" sz="1300" b="1" i="1" dirty="0" err="1" smtClean="0">
                <a:solidFill>
                  <a:srgbClr val="000090"/>
                </a:solidFill>
              </a:rPr>
              <a:t>Development</a:t>
            </a:r>
            <a:r>
              <a:rPr lang="fr-CH" sz="1300" b="1" i="1" dirty="0" smtClean="0">
                <a:solidFill>
                  <a:srgbClr val="000090"/>
                </a:solidFill>
              </a:rPr>
              <a:t> </a:t>
            </a:r>
            <a:r>
              <a:rPr lang="fr-CH" sz="1300" b="1" i="1" dirty="0" err="1" smtClean="0">
                <a:solidFill>
                  <a:srgbClr val="000090"/>
                </a:solidFill>
              </a:rPr>
              <a:t>Partnerships</a:t>
            </a:r>
            <a:endParaRPr lang="fr-CH" sz="1300" b="1" i="1" dirty="0" smtClean="0">
              <a:solidFill>
                <a:srgbClr val="000090"/>
              </a:solidFill>
            </a:endParaRPr>
          </a:p>
          <a:p>
            <a:pPr algn="r"/>
            <a:r>
              <a:rPr lang="fr-CH" sz="1300" b="1" i="1" dirty="0" smtClean="0">
                <a:solidFill>
                  <a:srgbClr val="000090"/>
                </a:solidFill>
              </a:rPr>
              <a:t>Cabinet and </a:t>
            </a:r>
            <a:r>
              <a:rPr lang="fr-CH" sz="1300" b="1" i="1" dirty="0" err="1" smtClean="0">
                <a:solidFill>
                  <a:srgbClr val="000090"/>
                </a:solidFill>
              </a:rPr>
              <a:t>External</a:t>
            </a:r>
            <a:r>
              <a:rPr lang="fr-CH" sz="1300" b="1" i="1" dirty="0" smtClean="0">
                <a:solidFill>
                  <a:srgbClr val="000090"/>
                </a:solidFill>
              </a:rPr>
              <a:t> Relations </a:t>
            </a:r>
            <a:r>
              <a:rPr lang="fr-CH" sz="1300" b="1" i="1" dirty="0" err="1" smtClean="0">
                <a:solidFill>
                  <a:srgbClr val="000090"/>
                </a:solidFill>
              </a:rPr>
              <a:t>Department</a:t>
            </a:r>
            <a:endParaRPr lang="fr-CH" sz="1300" b="1" i="1" dirty="0" smtClean="0">
              <a:solidFill>
                <a:srgbClr val="000090"/>
              </a:solidFill>
            </a:endParaRPr>
          </a:p>
          <a:p>
            <a:pPr algn="r"/>
            <a:r>
              <a:rPr lang="fr-CH" sz="1300" b="1" i="1" dirty="0" smtClean="0">
                <a:solidFill>
                  <a:srgbClr val="000090"/>
                </a:solidFill>
              </a:rPr>
              <a:t>dpo@wmo.int</a:t>
            </a:r>
            <a:endParaRPr lang="fr-CH" sz="1300" b="1" i="1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260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457200" y="7938"/>
            <a:ext cx="8229600" cy="1085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solidFill>
                  <a:srgbClr val="000090"/>
                </a:solidFill>
              </a:rPr>
              <a:t>Outcomes of EC-70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6F54BDAD-8049-421D-A607-21C5275F8BF9}"/>
              </a:ext>
            </a:extLst>
          </p:cNvPr>
          <p:cNvSpPr/>
          <p:nvPr/>
        </p:nvSpPr>
        <p:spPr>
          <a:xfrm>
            <a:off x="589084" y="1091221"/>
            <a:ext cx="8236864" cy="9464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900"/>
              </a:spcAft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="" id="{3FB5DF31-4E89-4E8A-8C43-65CDA8A3E07A}"/>
              </a:ext>
            </a:extLst>
          </p:cNvPr>
          <p:cNvSpPr txBox="1">
            <a:spLocks/>
          </p:cNvSpPr>
          <p:nvPr/>
        </p:nvSpPr>
        <p:spPr>
          <a:xfrm>
            <a:off x="366622" y="1277818"/>
            <a:ext cx="8410755" cy="5368475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0090"/>
                </a:solidFill>
              </a:rPr>
              <a:t>The Executive Council supported the PPE and GWE </a:t>
            </a:r>
            <a:r>
              <a:rPr lang="en-US" dirty="0" smtClean="0">
                <a:solidFill>
                  <a:srgbClr val="000090"/>
                </a:solidFill>
              </a:rPr>
              <a:t>orientation;</a:t>
            </a:r>
            <a:endParaRPr lang="en-US" dirty="0">
              <a:solidFill>
                <a:srgbClr val="000090"/>
              </a:solidFill>
            </a:endParaRPr>
          </a:p>
          <a:p>
            <a:r>
              <a:rPr lang="en-US" dirty="0">
                <a:solidFill>
                  <a:srgbClr val="000090"/>
                </a:solidFill>
              </a:rPr>
              <a:t>Adoption of the </a:t>
            </a:r>
            <a:r>
              <a:rPr lang="en-US" b="1" dirty="0">
                <a:solidFill>
                  <a:srgbClr val="FF0000"/>
                </a:solidFill>
              </a:rPr>
              <a:t>WMO PPE Policy Framework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000090"/>
                </a:solidFill>
              </a:rPr>
              <a:t>– set of principles for successful </a:t>
            </a:r>
            <a:r>
              <a:rPr lang="en-US" dirty="0" smtClean="0">
                <a:solidFill>
                  <a:srgbClr val="000090"/>
                </a:solidFill>
              </a:rPr>
              <a:t>PPE;</a:t>
            </a:r>
            <a:endParaRPr lang="en-US" dirty="0">
              <a:solidFill>
                <a:srgbClr val="00009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dirty="0">
                <a:solidFill>
                  <a:srgbClr val="000090"/>
                </a:solidFill>
              </a:rPr>
              <a:t>	</a:t>
            </a:r>
            <a:r>
              <a:rPr lang="en-US" sz="2000" i="1" dirty="0">
                <a:solidFill>
                  <a:srgbClr val="000090"/>
                </a:solidFill>
              </a:rPr>
              <a:t>(available </a:t>
            </a:r>
            <a:r>
              <a:rPr lang="en-US" sz="2000" i="1" dirty="0">
                <a:solidFill>
                  <a:srgbClr val="000090"/>
                </a:solidFill>
                <a:hlinkClick r:id="rId3"/>
              </a:rPr>
              <a:t>here</a:t>
            </a:r>
            <a:r>
              <a:rPr lang="en-US" sz="2000" i="1" dirty="0">
                <a:solidFill>
                  <a:srgbClr val="000090"/>
                </a:solidFill>
              </a:rPr>
              <a:t> from 11 Sep 2018)</a:t>
            </a:r>
          </a:p>
          <a:p>
            <a:r>
              <a:rPr lang="en-US" dirty="0">
                <a:solidFill>
                  <a:srgbClr val="000090"/>
                </a:solidFill>
              </a:rPr>
              <a:t>Better integration of partners, including private sector and academia, in the WMO </a:t>
            </a:r>
            <a:r>
              <a:rPr lang="en-US" dirty="0" smtClean="0">
                <a:solidFill>
                  <a:srgbClr val="000090"/>
                </a:solidFill>
              </a:rPr>
              <a:t>process; </a:t>
            </a:r>
            <a:endParaRPr lang="en-US" dirty="0">
              <a:solidFill>
                <a:srgbClr val="000090"/>
              </a:solidFill>
            </a:endParaRPr>
          </a:p>
          <a:p>
            <a:r>
              <a:rPr lang="en-US" dirty="0">
                <a:solidFill>
                  <a:srgbClr val="000090"/>
                </a:solidFill>
              </a:rPr>
              <a:t>Directions given for high level policy act on PPE and GWE by Congress 18 (June 2019</a:t>
            </a:r>
            <a:r>
              <a:rPr lang="en-US" dirty="0" smtClean="0">
                <a:solidFill>
                  <a:srgbClr val="000090"/>
                </a:solidFill>
              </a:rPr>
              <a:t>).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3896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/>
        </p:nvSpPr>
        <p:spPr>
          <a:xfrm>
            <a:off x="618088" y="1248940"/>
            <a:ext cx="8068711" cy="30944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3363" indent="-233363"/>
            <a:endParaRPr lang="en-US" sz="20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39283" y="1008336"/>
            <a:ext cx="8648344" cy="4525963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rabicPeriod"/>
            </a:pPr>
            <a:r>
              <a:rPr lang="en-US" sz="2200" dirty="0">
                <a:solidFill>
                  <a:srgbClr val="000090"/>
                </a:solidFill>
              </a:rPr>
              <a:t>Seek for “</a:t>
            </a:r>
            <a:r>
              <a:rPr lang="en-US" sz="2200" b="1" dirty="0">
                <a:solidFill>
                  <a:srgbClr val="FF0000"/>
                </a:solidFill>
              </a:rPr>
              <a:t>win-win</a:t>
            </a:r>
            <a:r>
              <a:rPr lang="en-US" sz="2200" dirty="0">
                <a:solidFill>
                  <a:srgbClr val="000090"/>
                </a:solidFill>
              </a:rPr>
              <a:t>” </a:t>
            </a:r>
            <a:r>
              <a:rPr lang="en-US" sz="2200" dirty="0" smtClean="0">
                <a:solidFill>
                  <a:srgbClr val="000090"/>
                </a:solidFill>
              </a:rPr>
              <a:t>PPE </a:t>
            </a:r>
            <a:r>
              <a:rPr lang="en-US" sz="2200" dirty="0">
                <a:solidFill>
                  <a:srgbClr val="000090"/>
                </a:solidFill>
              </a:rPr>
              <a:t>scenarios that benefit </a:t>
            </a:r>
            <a:r>
              <a:rPr lang="en-US" sz="2200" dirty="0" smtClean="0">
                <a:solidFill>
                  <a:srgbClr val="000090"/>
                </a:solidFill>
              </a:rPr>
              <a:t>society;</a:t>
            </a:r>
            <a:endParaRPr lang="en-US" sz="2200" dirty="0">
              <a:solidFill>
                <a:srgbClr val="00009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200" dirty="0">
                <a:solidFill>
                  <a:srgbClr val="000090"/>
                </a:solidFill>
              </a:rPr>
              <a:t>Recognize mandates and responsibilities stemming from international and national legislation and </a:t>
            </a:r>
            <a:r>
              <a:rPr lang="en-US" sz="2200" dirty="0" smtClean="0">
                <a:solidFill>
                  <a:srgbClr val="000090"/>
                </a:solidFill>
              </a:rPr>
              <a:t>regulations;</a:t>
            </a:r>
            <a:endParaRPr lang="en-US" sz="2200" dirty="0">
              <a:solidFill>
                <a:srgbClr val="00009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200" dirty="0">
                <a:solidFill>
                  <a:srgbClr val="000090"/>
                </a:solidFill>
              </a:rPr>
              <a:t>Ensure a “</a:t>
            </a:r>
            <a:r>
              <a:rPr lang="en-US" sz="2200" b="1" dirty="0">
                <a:solidFill>
                  <a:srgbClr val="FF0000"/>
                </a:solidFill>
              </a:rPr>
              <a:t>level playing field</a:t>
            </a:r>
            <a:r>
              <a:rPr lang="en-US" sz="2200" dirty="0">
                <a:solidFill>
                  <a:srgbClr val="000090"/>
                </a:solidFill>
              </a:rPr>
              <a:t>”, cost- and </a:t>
            </a:r>
            <a:r>
              <a:rPr lang="en-US" sz="2200" dirty="0" smtClean="0">
                <a:solidFill>
                  <a:srgbClr val="000090"/>
                </a:solidFill>
              </a:rPr>
              <a:t>benefit-sharing;</a:t>
            </a:r>
            <a:endParaRPr lang="en-US" sz="2200" dirty="0">
              <a:solidFill>
                <a:srgbClr val="00009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200" b="1" dirty="0">
                <a:solidFill>
                  <a:srgbClr val="FF0000"/>
                </a:solidFill>
              </a:rPr>
              <a:t>Engage in partnerships </a:t>
            </a:r>
            <a:r>
              <a:rPr lang="en-US" sz="2200" dirty="0">
                <a:solidFill>
                  <a:srgbClr val="000090"/>
                </a:solidFill>
              </a:rPr>
              <a:t>on matters critical to societies where joint action would bring efficiency and better </a:t>
            </a:r>
            <a:r>
              <a:rPr lang="en-US" sz="2200" dirty="0" smtClean="0">
                <a:solidFill>
                  <a:srgbClr val="000090"/>
                </a:solidFill>
              </a:rPr>
              <a:t>service; </a:t>
            </a:r>
            <a:endParaRPr lang="en-US" sz="2200" dirty="0">
              <a:solidFill>
                <a:srgbClr val="00009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200" b="1" dirty="0">
                <a:solidFill>
                  <a:srgbClr val="FF0000"/>
                </a:solidFill>
              </a:rPr>
              <a:t>Promote WMO international norms and standards </a:t>
            </a:r>
            <a:r>
              <a:rPr lang="en-US" sz="2200" dirty="0">
                <a:solidFill>
                  <a:srgbClr val="000090"/>
                </a:solidFill>
              </a:rPr>
              <a:t>in meteorology, hydrology and climatology and their uniform </a:t>
            </a:r>
            <a:r>
              <a:rPr lang="en-US" sz="2200" dirty="0" smtClean="0">
                <a:solidFill>
                  <a:srgbClr val="000090"/>
                </a:solidFill>
              </a:rPr>
              <a:t>implementation;</a:t>
            </a:r>
            <a:endParaRPr lang="en-US" sz="2200" dirty="0">
              <a:solidFill>
                <a:srgbClr val="00009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200" b="1" dirty="0">
                <a:solidFill>
                  <a:srgbClr val="FF0000"/>
                </a:solidFill>
              </a:rPr>
              <a:t>Accelerate uptake of research and technological developments into operations </a:t>
            </a:r>
            <a:r>
              <a:rPr lang="en-US" sz="2200" dirty="0">
                <a:solidFill>
                  <a:srgbClr val="000090"/>
                </a:solidFill>
              </a:rPr>
              <a:t>and stimulate the generation, translation and dissemination of </a:t>
            </a:r>
            <a:r>
              <a:rPr lang="en-US" sz="2200" dirty="0" smtClean="0">
                <a:solidFill>
                  <a:srgbClr val="000090"/>
                </a:solidFill>
              </a:rPr>
              <a:t>knowledge; </a:t>
            </a:r>
            <a:endParaRPr lang="en-US" sz="2200" dirty="0">
              <a:solidFill>
                <a:srgbClr val="00009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200" dirty="0">
                <a:solidFill>
                  <a:srgbClr val="000090"/>
                </a:solidFill>
              </a:rPr>
              <a:t>“</a:t>
            </a:r>
            <a:r>
              <a:rPr lang="en-US" sz="2200" b="1" dirty="0">
                <a:solidFill>
                  <a:srgbClr val="FF0000"/>
                </a:solidFill>
              </a:rPr>
              <a:t>No country left behind</a:t>
            </a:r>
            <a:r>
              <a:rPr lang="en-US" sz="2200" dirty="0">
                <a:solidFill>
                  <a:srgbClr val="000090"/>
                </a:solidFill>
              </a:rPr>
              <a:t>” principle - keep the needs of developing countries, LDCs and SIDS in focus – combine efforts to bridge existing gaps and develop capacity in using state-of-the-art </a:t>
            </a:r>
            <a:r>
              <a:rPr lang="en-US" sz="2200" dirty="0" smtClean="0">
                <a:solidFill>
                  <a:srgbClr val="000090"/>
                </a:solidFill>
              </a:rPr>
              <a:t>technology.</a:t>
            </a:r>
            <a:endParaRPr lang="en-US" sz="2200" dirty="0">
              <a:solidFill>
                <a:srgbClr val="000090"/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938"/>
            <a:ext cx="8229600" cy="1085850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0090"/>
                </a:solidFill>
              </a:rPr>
              <a:t>Principles of successful </a:t>
            </a:r>
            <a:r>
              <a:rPr lang="en-US" sz="3600" b="1" dirty="0" smtClean="0">
                <a:solidFill>
                  <a:srgbClr val="000090"/>
                </a:solidFill>
              </a:rPr>
              <a:t>PPE</a:t>
            </a:r>
            <a:endParaRPr lang="en-US" sz="3600" i="1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5361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F194000-30FC-4778-98C7-3AEED29F7F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0090"/>
                </a:solidFill>
              </a:rPr>
              <a:t>GWE/PPE </a:t>
            </a:r>
            <a:r>
              <a:rPr lang="en-US" sz="3600" b="1" dirty="0">
                <a:solidFill>
                  <a:srgbClr val="000090"/>
                </a:solidFill>
              </a:rPr>
              <a:t>– C</a:t>
            </a:r>
            <a:r>
              <a:rPr lang="en-US" sz="3600" b="1" dirty="0" smtClean="0">
                <a:solidFill>
                  <a:srgbClr val="000090"/>
                </a:solidFill>
              </a:rPr>
              <a:t>hallenges</a:t>
            </a:r>
            <a:endParaRPr lang="en-US" sz="3600" b="1" dirty="0">
              <a:solidFill>
                <a:srgbClr val="00009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E6266F6-35F7-47B0-837D-718DA09EA7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828" y="1279615"/>
            <a:ext cx="8658069" cy="4787899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dirty="0">
                <a:solidFill>
                  <a:srgbClr val="000090"/>
                </a:solidFill>
              </a:rPr>
              <a:t>How to keep the public investments for the core data and </a:t>
            </a:r>
            <a:r>
              <a:rPr lang="en-US" dirty="0" smtClean="0">
                <a:solidFill>
                  <a:srgbClr val="000090"/>
                </a:solidFill>
              </a:rPr>
              <a:t>services;</a:t>
            </a:r>
            <a:endParaRPr lang="en-US" dirty="0">
              <a:solidFill>
                <a:srgbClr val="000090"/>
              </a:solidFill>
            </a:endParaRP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dirty="0">
                <a:solidFill>
                  <a:srgbClr val="000090"/>
                </a:solidFill>
              </a:rPr>
              <a:t>How to maintain the </a:t>
            </a:r>
            <a:r>
              <a:rPr lang="en-US" dirty="0" smtClean="0">
                <a:solidFill>
                  <a:srgbClr val="000090"/>
                </a:solidFill>
              </a:rPr>
              <a:t>NMHSs’ role </a:t>
            </a:r>
            <a:r>
              <a:rPr lang="en-US" dirty="0">
                <a:solidFill>
                  <a:srgbClr val="000090"/>
                </a:solidFill>
              </a:rPr>
              <a:t>of “authoritative voice” in </a:t>
            </a:r>
            <a:r>
              <a:rPr lang="en-US" dirty="0" smtClean="0">
                <a:solidFill>
                  <a:srgbClr val="000090"/>
                </a:solidFill>
              </a:rPr>
              <a:t>warnings;</a:t>
            </a:r>
            <a:endParaRPr lang="en-US" dirty="0">
              <a:solidFill>
                <a:srgbClr val="000090"/>
              </a:solidFill>
            </a:endParaRP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dirty="0">
                <a:solidFill>
                  <a:srgbClr val="000090"/>
                </a:solidFill>
              </a:rPr>
              <a:t>How to be strong and </a:t>
            </a:r>
            <a:r>
              <a:rPr lang="en-US" dirty="0" smtClean="0">
                <a:solidFill>
                  <a:srgbClr val="000090"/>
                </a:solidFill>
              </a:rPr>
              <a:t>competitive in </a:t>
            </a:r>
            <a:r>
              <a:rPr lang="en-US" dirty="0">
                <a:solidFill>
                  <a:srgbClr val="000090"/>
                </a:solidFill>
              </a:rPr>
              <a:t>the “weather market</a:t>
            </a:r>
            <a:r>
              <a:rPr lang="en-US" dirty="0" smtClean="0">
                <a:solidFill>
                  <a:srgbClr val="000090"/>
                </a:solidFill>
              </a:rPr>
              <a:t>”;</a:t>
            </a:r>
            <a:endParaRPr lang="en-US" dirty="0">
              <a:solidFill>
                <a:srgbClr val="000090"/>
              </a:solidFill>
            </a:endParaRP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dirty="0">
                <a:solidFill>
                  <a:srgbClr val="000090"/>
                </a:solidFill>
              </a:rPr>
              <a:t>How to retain overall </a:t>
            </a:r>
            <a:r>
              <a:rPr lang="en-US" dirty="0" smtClean="0">
                <a:solidFill>
                  <a:srgbClr val="000090"/>
                </a:solidFill>
              </a:rPr>
              <a:t>visibility and</a:t>
            </a:r>
            <a:br>
              <a:rPr lang="en-US" dirty="0" smtClean="0">
                <a:solidFill>
                  <a:srgbClr val="000090"/>
                </a:solidFill>
              </a:rPr>
            </a:br>
            <a:r>
              <a:rPr lang="en-US" dirty="0" smtClean="0">
                <a:solidFill>
                  <a:srgbClr val="000090"/>
                </a:solidFill>
              </a:rPr>
              <a:t>authority </a:t>
            </a:r>
            <a:r>
              <a:rPr lang="en-US" dirty="0">
                <a:solidFill>
                  <a:srgbClr val="000090"/>
                </a:solidFill>
              </a:rPr>
              <a:t>in weather, </a:t>
            </a:r>
            <a:r>
              <a:rPr lang="en-US" dirty="0" smtClean="0">
                <a:solidFill>
                  <a:srgbClr val="000090"/>
                </a:solidFill>
              </a:rPr>
              <a:t>water</a:t>
            </a:r>
            <a:br>
              <a:rPr lang="en-US" dirty="0" smtClean="0">
                <a:solidFill>
                  <a:srgbClr val="000090"/>
                </a:solidFill>
              </a:rPr>
            </a:br>
            <a:r>
              <a:rPr lang="en-US" dirty="0" smtClean="0">
                <a:solidFill>
                  <a:srgbClr val="000090"/>
                </a:solidFill>
              </a:rPr>
              <a:t>and climate.</a:t>
            </a:r>
            <a:endParaRPr lang="en-US" dirty="0">
              <a:solidFill>
                <a:srgbClr val="00009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4523" y="4041056"/>
            <a:ext cx="2159000" cy="20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8851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F194000-30FC-4778-98C7-3AEED29F7F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0090"/>
                </a:solidFill>
              </a:rPr>
              <a:t>GWE/PPE </a:t>
            </a:r>
            <a:r>
              <a:rPr lang="en-US" sz="3600" b="1" dirty="0">
                <a:solidFill>
                  <a:srgbClr val="000090"/>
                </a:solidFill>
              </a:rPr>
              <a:t>– opportunities for NMHS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E6266F6-35F7-47B0-837D-718DA09EA7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829" y="1143000"/>
            <a:ext cx="8656890" cy="536847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0090"/>
                </a:solidFill>
              </a:rPr>
              <a:t>Get more </a:t>
            </a:r>
            <a:r>
              <a:rPr lang="en-US" dirty="0" smtClean="0">
                <a:solidFill>
                  <a:srgbClr val="000090"/>
                </a:solidFill>
              </a:rPr>
              <a:t>data; </a:t>
            </a:r>
            <a:endParaRPr lang="en-US" dirty="0">
              <a:solidFill>
                <a:srgbClr val="000090"/>
              </a:solidFill>
            </a:endParaRPr>
          </a:p>
          <a:p>
            <a:r>
              <a:rPr lang="en-US" dirty="0">
                <a:solidFill>
                  <a:srgbClr val="000090"/>
                </a:solidFill>
              </a:rPr>
              <a:t>Smart investment – use of modern technology in storing, computing, </a:t>
            </a:r>
            <a:r>
              <a:rPr lang="en-US" dirty="0" smtClean="0">
                <a:solidFill>
                  <a:srgbClr val="000090"/>
                </a:solidFill>
              </a:rPr>
              <a:t>communication;</a:t>
            </a:r>
            <a:endParaRPr lang="en-US" dirty="0">
              <a:solidFill>
                <a:srgbClr val="000090"/>
              </a:solidFill>
            </a:endParaRPr>
          </a:p>
          <a:p>
            <a:r>
              <a:rPr lang="en-US" dirty="0">
                <a:solidFill>
                  <a:srgbClr val="000090"/>
                </a:solidFill>
              </a:rPr>
              <a:t>Outreach to users – e.g., through social </a:t>
            </a:r>
            <a:r>
              <a:rPr lang="en-US" dirty="0" smtClean="0">
                <a:solidFill>
                  <a:srgbClr val="000090"/>
                </a:solidFill>
              </a:rPr>
              <a:t>media;</a:t>
            </a:r>
            <a:endParaRPr lang="en-US" dirty="0">
              <a:solidFill>
                <a:srgbClr val="000090"/>
              </a:solidFill>
            </a:endParaRPr>
          </a:p>
          <a:p>
            <a:r>
              <a:rPr lang="en-US" dirty="0">
                <a:solidFill>
                  <a:srgbClr val="000090"/>
                </a:solidFill>
              </a:rPr>
              <a:t>Focus on main mandate – core networks for observations, climate data, protection of life and </a:t>
            </a:r>
            <a:r>
              <a:rPr lang="en-US" dirty="0" smtClean="0">
                <a:solidFill>
                  <a:srgbClr val="000090"/>
                </a:solidFill>
              </a:rPr>
              <a:t>property;</a:t>
            </a:r>
            <a:endParaRPr lang="en-US" dirty="0">
              <a:solidFill>
                <a:srgbClr val="000090"/>
              </a:solidFill>
            </a:endParaRPr>
          </a:p>
          <a:p>
            <a:r>
              <a:rPr lang="en-US" dirty="0">
                <a:solidFill>
                  <a:srgbClr val="000090"/>
                </a:solidFill>
              </a:rPr>
              <a:t>Be more </a:t>
            </a:r>
            <a:r>
              <a:rPr lang="en-US" dirty="0" smtClean="0">
                <a:solidFill>
                  <a:srgbClr val="000090"/>
                </a:solidFill>
              </a:rPr>
              <a:t>efficient;</a:t>
            </a:r>
            <a:endParaRPr lang="en-US" dirty="0">
              <a:solidFill>
                <a:srgbClr val="000090"/>
              </a:solidFill>
            </a:endParaRPr>
          </a:p>
          <a:p>
            <a:r>
              <a:rPr lang="en-US" dirty="0">
                <a:solidFill>
                  <a:srgbClr val="000090"/>
                </a:solidFill>
              </a:rPr>
              <a:t>Education and </a:t>
            </a:r>
            <a:r>
              <a:rPr lang="en-US" dirty="0" smtClean="0">
                <a:solidFill>
                  <a:srgbClr val="000090"/>
                </a:solidFill>
              </a:rPr>
              <a:t>Training. </a:t>
            </a:r>
            <a:endParaRPr lang="en-US" dirty="0">
              <a:solidFill>
                <a:srgbClr val="00009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762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F194000-30FC-4778-98C7-3AEED29F7F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000090"/>
                </a:solidFill>
              </a:rPr>
              <a:t>GWE/PPE </a:t>
            </a:r>
            <a:r>
              <a:rPr lang="en-US" sz="3600" b="1" dirty="0">
                <a:solidFill>
                  <a:srgbClr val="000090"/>
                </a:solidFill>
              </a:rPr>
              <a:t>– </a:t>
            </a:r>
            <a:r>
              <a:rPr lang="en-US" sz="3600" b="1" dirty="0" smtClean="0">
                <a:solidFill>
                  <a:srgbClr val="000090"/>
                </a:solidFill>
              </a:rPr>
              <a:t>Opportunities </a:t>
            </a:r>
            <a:r>
              <a:rPr lang="en-US" sz="3600" b="1" dirty="0">
                <a:solidFill>
                  <a:srgbClr val="000090"/>
                </a:solidFill>
              </a:rPr>
              <a:t>for </a:t>
            </a:r>
            <a:r>
              <a:rPr lang="en-US" sz="3600" b="1" dirty="0" smtClean="0">
                <a:solidFill>
                  <a:srgbClr val="000090"/>
                </a:solidFill>
              </a:rPr>
              <a:t>development</a:t>
            </a:r>
            <a:endParaRPr lang="en-US" sz="3600" b="1" dirty="0">
              <a:solidFill>
                <a:srgbClr val="00009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E6266F6-35F7-47B0-837D-718DA09EA7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829" y="1271191"/>
            <a:ext cx="8639798" cy="483051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000090"/>
                </a:solidFill>
              </a:rPr>
              <a:t>Develop a new approach to development assistance focused on </a:t>
            </a:r>
            <a:r>
              <a:rPr lang="en-US" sz="2800" b="1" dirty="0" smtClean="0">
                <a:solidFill>
                  <a:srgbClr val="000090"/>
                </a:solidFill>
              </a:rPr>
              <a:t>sustainability;</a:t>
            </a:r>
            <a:endParaRPr lang="en-US" sz="2800" b="1" dirty="0">
              <a:solidFill>
                <a:srgbClr val="000090"/>
              </a:solidFill>
            </a:endParaRPr>
          </a:p>
          <a:p>
            <a:r>
              <a:rPr lang="en-US" sz="2800" dirty="0" smtClean="0">
                <a:solidFill>
                  <a:srgbClr val="000090"/>
                </a:solidFill>
              </a:rPr>
              <a:t>Change the assistance model from “selling stuff (equipment)” to “service-oriented partnerships”;</a:t>
            </a:r>
          </a:p>
          <a:p>
            <a:r>
              <a:rPr lang="en-US" sz="2800" dirty="0" smtClean="0">
                <a:solidFill>
                  <a:srgbClr val="000090"/>
                </a:solidFill>
              </a:rPr>
              <a:t>Consider the local capacity for long-term operation and maintenance;</a:t>
            </a:r>
          </a:p>
          <a:p>
            <a:r>
              <a:rPr lang="en-US" sz="2800" dirty="0" smtClean="0">
                <a:solidFill>
                  <a:srgbClr val="000090"/>
                </a:solidFill>
              </a:rPr>
              <a:t>Create incentive for data access and data sharing – both nationally and internationally;</a:t>
            </a:r>
          </a:p>
          <a:p>
            <a:r>
              <a:rPr lang="en-US" sz="2800" dirty="0" smtClean="0">
                <a:solidFill>
                  <a:srgbClr val="000090"/>
                </a:solidFill>
              </a:rPr>
              <a:t>Raise visibility of NMHS and promote its critical role in safety-related services.</a:t>
            </a:r>
            <a:endParaRPr lang="en-US" sz="2800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52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826FC32-F8C3-4995-BD81-C83AB5063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0090"/>
                </a:solidFill>
              </a:rPr>
              <a:t>Key </a:t>
            </a:r>
            <a:r>
              <a:rPr lang="en-US" b="1" dirty="0" smtClean="0">
                <a:solidFill>
                  <a:srgbClr val="000090"/>
                </a:solidFill>
              </a:rPr>
              <a:t>Messages</a:t>
            </a:r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" y="982835"/>
            <a:ext cx="8458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i="1" dirty="0">
                <a:solidFill>
                  <a:srgbClr val="000090"/>
                </a:solidFill>
              </a:rPr>
              <a:t>Understanding the new realm </a:t>
            </a:r>
            <a:endParaRPr lang="en-US" sz="2800" b="1" i="1" dirty="0">
              <a:solidFill>
                <a:srgbClr val="00009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" y="1506055"/>
            <a:ext cx="8622102" cy="4870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rgbClr val="FF0000"/>
                </a:solidFill>
              </a:rPr>
              <a:t>New era in weather and climate </a:t>
            </a:r>
            <a:r>
              <a:rPr lang="en-US" sz="3200" b="1" dirty="0" smtClean="0">
                <a:solidFill>
                  <a:srgbClr val="FF0000"/>
                </a:solidFill>
              </a:rPr>
              <a:t>services; </a:t>
            </a:r>
            <a:endParaRPr lang="en-US" sz="3200" b="1" dirty="0">
              <a:solidFill>
                <a:srgbClr val="FF0000"/>
              </a:solidFill>
            </a:endParaRPr>
          </a:p>
          <a:p>
            <a:pPr marL="285750" indent="-285750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0090"/>
                </a:solidFill>
              </a:rPr>
              <a:t>Global risks, economic and political challenges need to be </a:t>
            </a:r>
            <a:r>
              <a:rPr lang="en-US" sz="3200" dirty="0" smtClean="0">
                <a:solidFill>
                  <a:srgbClr val="000090"/>
                </a:solidFill>
              </a:rPr>
              <a:t>addressed;</a:t>
            </a:r>
            <a:endParaRPr lang="en-US" sz="3200" dirty="0">
              <a:solidFill>
                <a:srgbClr val="000090"/>
              </a:solidFill>
            </a:endParaRPr>
          </a:p>
          <a:p>
            <a:pPr marL="285750" indent="-285750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0090"/>
                </a:solidFill>
              </a:rPr>
              <a:t>Scientific and technological advances generate rapidly growing market demand and opportunities for </a:t>
            </a:r>
            <a:r>
              <a:rPr lang="en-US" sz="3200" dirty="0" smtClean="0">
                <a:solidFill>
                  <a:srgbClr val="000090"/>
                </a:solidFill>
              </a:rPr>
              <a:t>services;</a:t>
            </a:r>
            <a:endParaRPr lang="en-US" sz="3200" dirty="0">
              <a:solidFill>
                <a:srgbClr val="000090"/>
              </a:solidFill>
            </a:endParaRPr>
          </a:p>
          <a:p>
            <a:pPr marL="285750" indent="-285750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0090"/>
                </a:solidFill>
              </a:rPr>
              <a:t>Increased need for cooperation among GWE sectors and all members of weather and climate </a:t>
            </a:r>
            <a:r>
              <a:rPr lang="en-US" sz="3200" dirty="0" smtClean="0">
                <a:solidFill>
                  <a:srgbClr val="000090"/>
                </a:solidFill>
              </a:rPr>
              <a:t>communities.</a:t>
            </a:r>
            <a:endParaRPr lang="en-US" sz="3200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80880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mo2016_powerpoint_standard_v2_dark-3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000"/>
            <a:ext cx="9180000" cy="6885000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457200" y="2002370"/>
            <a:ext cx="8229600" cy="18408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7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200" dirty="0">
                <a:solidFill>
                  <a:schemeClr val="bg1"/>
                </a:solidFill>
              </a:rPr>
              <a:t>Thank </a:t>
            </a:r>
            <a:r>
              <a:rPr lang="en-US" sz="5200" dirty="0" smtClean="0">
                <a:solidFill>
                  <a:schemeClr val="bg1"/>
                </a:solidFill>
              </a:rPr>
              <a:t>you</a:t>
            </a:r>
          </a:p>
          <a:p>
            <a:r>
              <a:rPr lang="fr-CH" sz="5200" dirty="0" smtClean="0">
                <a:solidFill>
                  <a:schemeClr val="bg1"/>
                </a:solidFill>
              </a:rPr>
              <a:t>Merci</a:t>
            </a:r>
          </a:p>
          <a:p>
            <a:r>
              <a:rPr lang="fr-CH" sz="5200" dirty="0" smtClean="0">
                <a:solidFill>
                  <a:schemeClr val="bg1"/>
                </a:solidFill>
              </a:rPr>
              <a:t>Gracias</a:t>
            </a:r>
          </a:p>
          <a:p>
            <a:r>
              <a:rPr lang="fr-CH" sz="5200" dirty="0" err="1" smtClean="0">
                <a:solidFill>
                  <a:schemeClr val="bg1"/>
                </a:solidFill>
              </a:rPr>
              <a:t>Obrigado</a:t>
            </a:r>
            <a:endParaRPr lang="en-US" sz="5200" dirty="0">
              <a:solidFill>
                <a:schemeClr val="bg1"/>
              </a:solidFill>
            </a:endParaRPr>
          </a:p>
          <a:p>
            <a:endParaRPr lang="en-US" sz="4800" dirty="0">
              <a:solidFill>
                <a:schemeClr val="bg1"/>
              </a:solidFill>
            </a:endParaRPr>
          </a:p>
          <a:p>
            <a:r>
              <a:rPr lang="en-US" sz="4300" dirty="0">
                <a:solidFill>
                  <a:srgbClr val="FFC000"/>
                </a:solidFill>
              </a:rPr>
              <a:t>contact: divanov@wmo.int</a:t>
            </a:r>
          </a:p>
        </p:txBody>
      </p:sp>
    </p:spTree>
    <p:extLst>
      <p:ext uri="{BB962C8B-B14F-4D97-AF65-F5344CB8AC3E}">
        <p14:creationId xmlns:p14="http://schemas.microsoft.com/office/powerpoint/2010/main" val="3520813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F194000-30FC-4778-98C7-3AEED29F7F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rgbClr val="000090"/>
                </a:solidFill>
              </a:rPr>
              <a:t>Global Weather Enterprise (GWE) </a:t>
            </a:r>
            <a:r>
              <a:rPr lang="en-US" sz="4000" b="1" dirty="0">
                <a:solidFill>
                  <a:srgbClr val="000090"/>
                </a:solidFill>
              </a:rPr>
              <a:t>– </a:t>
            </a:r>
            <a:r>
              <a:rPr lang="en-US" sz="3100" b="1" i="1" dirty="0">
                <a:solidFill>
                  <a:srgbClr val="000090"/>
                </a:solidFill>
              </a:rPr>
              <a:t>definition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E6266F6-35F7-47B0-837D-718DA09EA7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645" y="1273042"/>
            <a:ext cx="8691073" cy="4982483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rgbClr val="000090"/>
                </a:solidFill>
              </a:rPr>
              <a:t>The “weather enterprise” is a </a:t>
            </a:r>
            <a:r>
              <a:rPr lang="en-US">
                <a:solidFill>
                  <a:srgbClr val="000090"/>
                </a:solidFill>
              </a:rPr>
              <a:t>description </a:t>
            </a:r>
            <a:r>
              <a:rPr lang="en-US" smtClean="0">
                <a:solidFill>
                  <a:srgbClr val="000090"/>
                </a:solidFill>
              </a:rPr>
              <a:t>of </a:t>
            </a:r>
            <a:r>
              <a:rPr lang="en-US" b="1" smtClean="0">
                <a:solidFill>
                  <a:srgbClr val="FF0000"/>
                </a:solidFill>
              </a:rPr>
              <a:t>the </a:t>
            </a:r>
            <a:r>
              <a:rPr lang="en-US" b="1" dirty="0">
                <a:solidFill>
                  <a:srgbClr val="FF0000"/>
                </a:solidFill>
              </a:rPr>
              <a:t>multitude of systems and entities</a:t>
            </a:r>
            <a:r>
              <a:rPr lang="en-US" dirty="0">
                <a:solidFill>
                  <a:srgbClr val="000090"/>
                </a:solidFill>
              </a:rPr>
              <a:t> participating in the production and provision of meteorological, climatological, hydrological, marine and related environmental information and services. </a:t>
            </a:r>
          </a:p>
          <a:p>
            <a:r>
              <a:rPr lang="en-US" dirty="0">
                <a:solidFill>
                  <a:srgbClr val="000090"/>
                </a:solidFill>
              </a:rPr>
              <a:t>For brevity, the name only refers to “weather”; however, </a:t>
            </a:r>
            <a:r>
              <a:rPr lang="en-US" b="1" dirty="0">
                <a:solidFill>
                  <a:srgbClr val="FF0000"/>
                </a:solidFill>
              </a:rPr>
              <a:t>the enterprise encompasses all business areas of WMO, including weather, climate and water.</a:t>
            </a:r>
          </a:p>
          <a:p>
            <a:r>
              <a:rPr lang="en-US" b="1" spc="-50" dirty="0">
                <a:solidFill>
                  <a:srgbClr val="FF0000"/>
                </a:solidFill>
              </a:rPr>
              <a:t>Important!</a:t>
            </a:r>
            <a:r>
              <a:rPr lang="en-US" b="1" spc="-50" dirty="0">
                <a:solidFill>
                  <a:srgbClr val="000090"/>
                </a:solidFill>
              </a:rPr>
              <a:t> </a:t>
            </a:r>
            <a:r>
              <a:rPr lang="en-US" spc="-50" dirty="0">
                <a:solidFill>
                  <a:srgbClr val="000090"/>
                </a:solidFill>
              </a:rPr>
              <a:t>GWE is still just a ‘notion’ – there is no specific governance or organizational level of </a:t>
            </a:r>
            <a:r>
              <a:rPr lang="en-US" spc="-50" dirty="0" smtClean="0">
                <a:solidFill>
                  <a:srgbClr val="000090"/>
                </a:solidFill>
              </a:rPr>
              <a:t>the GWE. </a:t>
            </a:r>
            <a:endParaRPr lang="en-US" spc="-50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6216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F194000-30FC-4778-98C7-3AEED29F7F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672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000090"/>
                </a:solidFill>
              </a:rPr>
              <a:t>GWE – definition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E6266F6-35F7-47B0-837D-718DA09EA7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776" y="1147672"/>
            <a:ext cx="8627850" cy="506512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0090"/>
                </a:solidFill>
              </a:rPr>
              <a:t>The weather enterprise includes three main sectors: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FF0000"/>
                </a:solidFill>
              </a:rPr>
              <a:t>Public-sector entities </a:t>
            </a:r>
            <a:r>
              <a:rPr lang="en-US" dirty="0">
                <a:solidFill>
                  <a:srgbClr val="000090"/>
                </a:solidFill>
              </a:rPr>
              <a:t>(NMHSs and other governmental agencies)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FF0000"/>
                </a:solidFill>
              </a:rPr>
              <a:t>Private-sector entities </a:t>
            </a:r>
            <a:r>
              <a:rPr lang="en-US" dirty="0">
                <a:solidFill>
                  <a:srgbClr val="000090"/>
                </a:solidFill>
              </a:rPr>
              <a:t>(such as equipment manufacturers, data and service-provider companies, private media companies, </a:t>
            </a:r>
            <a:r>
              <a:rPr lang="en-US" dirty="0" err="1" smtClean="0">
                <a:solidFill>
                  <a:srgbClr val="000090"/>
                </a:solidFill>
              </a:rPr>
              <a:t>etc</a:t>
            </a:r>
            <a:r>
              <a:rPr lang="en-US" dirty="0" smtClean="0">
                <a:solidFill>
                  <a:srgbClr val="000090"/>
                </a:solidFill>
              </a:rPr>
              <a:t>…)</a:t>
            </a:r>
            <a:endParaRPr lang="en-US" dirty="0">
              <a:solidFill>
                <a:srgbClr val="000090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Academia</a:t>
            </a:r>
            <a:r>
              <a:rPr lang="en-US" dirty="0" smtClean="0">
                <a:solidFill>
                  <a:srgbClr val="000090"/>
                </a:solidFill>
              </a:rPr>
              <a:t>: </a:t>
            </a:r>
            <a:r>
              <a:rPr lang="en-US" dirty="0">
                <a:solidFill>
                  <a:srgbClr val="000090"/>
                </a:solidFill>
              </a:rPr>
              <a:t>U</a:t>
            </a:r>
            <a:r>
              <a:rPr lang="en-US" dirty="0" smtClean="0">
                <a:solidFill>
                  <a:srgbClr val="000090"/>
                </a:solidFill>
              </a:rPr>
              <a:t>niversities</a:t>
            </a:r>
            <a:r>
              <a:rPr lang="en-US" dirty="0">
                <a:solidFill>
                  <a:srgbClr val="000090"/>
                </a:solidFill>
              </a:rPr>
              <a:t>, </a:t>
            </a:r>
            <a:r>
              <a:rPr lang="en-US" dirty="0" smtClean="0">
                <a:solidFill>
                  <a:srgbClr val="000090"/>
                </a:solidFill>
              </a:rPr>
              <a:t>Research </a:t>
            </a:r>
            <a:r>
              <a:rPr lang="en-US" dirty="0">
                <a:solidFill>
                  <a:srgbClr val="000090"/>
                </a:solidFill>
              </a:rPr>
              <a:t>I</a:t>
            </a:r>
            <a:r>
              <a:rPr lang="en-US" dirty="0" smtClean="0">
                <a:solidFill>
                  <a:srgbClr val="000090"/>
                </a:solidFill>
              </a:rPr>
              <a:t>nstitutes </a:t>
            </a:r>
            <a:endParaRPr lang="en-US" dirty="0">
              <a:solidFill>
                <a:srgbClr val="00009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90"/>
                </a:solidFill>
              </a:rPr>
              <a:t>Other “players” include: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90"/>
                </a:solidFill>
              </a:rPr>
              <a:t>Civil society (community-based entities, NGOs, national meteorological societies, scientific associations, </a:t>
            </a:r>
            <a:r>
              <a:rPr lang="en-US" dirty="0" err="1" smtClean="0">
                <a:solidFill>
                  <a:srgbClr val="000090"/>
                </a:solidFill>
              </a:rPr>
              <a:t>etc</a:t>
            </a:r>
            <a:r>
              <a:rPr lang="en-US" dirty="0" smtClean="0">
                <a:solidFill>
                  <a:srgbClr val="000090"/>
                </a:solidFill>
              </a:rPr>
              <a:t>…)</a:t>
            </a:r>
            <a:endParaRPr lang="en-US" dirty="0">
              <a:solidFill>
                <a:srgbClr val="000090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90"/>
                </a:solidFill>
              </a:rPr>
              <a:t>Users</a:t>
            </a:r>
          </a:p>
          <a:p>
            <a:pPr marL="0" indent="0">
              <a:buNone/>
            </a:pPr>
            <a:r>
              <a:rPr lang="en-US" dirty="0">
                <a:solidFill>
                  <a:srgbClr val="000090"/>
                </a:solidFill>
              </a:rPr>
              <a:t>The weather enterprise has </a:t>
            </a:r>
            <a:r>
              <a:rPr lang="en-US" b="1" dirty="0">
                <a:solidFill>
                  <a:srgbClr val="FF0000"/>
                </a:solidFill>
              </a:rPr>
              <a:t>global, regional, national and local dimensions.</a:t>
            </a:r>
          </a:p>
        </p:txBody>
      </p:sp>
    </p:spTree>
    <p:extLst>
      <p:ext uri="{BB962C8B-B14F-4D97-AF65-F5344CB8AC3E}">
        <p14:creationId xmlns:p14="http://schemas.microsoft.com/office/powerpoint/2010/main" val="2757334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xmlns="" id="{0C137B2A-72FA-4893-BF7F-37E38C6555D9}"/>
              </a:ext>
            </a:extLst>
          </p:cNvPr>
          <p:cNvSpPr txBox="1">
            <a:spLocks/>
          </p:cNvSpPr>
          <p:nvPr/>
        </p:nvSpPr>
        <p:spPr>
          <a:xfrm>
            <a:off x="250971" y="1301091"/>
            <a:ext cx="2969557" cy="4495800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solidFill>
                  <a:srgbClr val="000090"/>
                </a:solidFill>
              </a:rPr>
              <a:t>The basis of our new Strategy – global risks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1855DA59-CAF5-4C55-BE12-73192E8085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1258422"/>
            <a:ext cx="5715000" cy="541221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D300C54A-57E6-41EC-B037-FF8B6B7742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971" y="3429347"/>
            <a:ext cx="3231857" cy="2154572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xmlns="" id="{7D17FB60-ADA7-4D5F-A705-17123BC91DCC}"/>
              </a:ext>
            </a:extLst>
          </p:cNvPr>
          <p:cNvSpPr txBox="1">
            <a:spLocks/>
          </p:cNvSpPr>
          <p:nvPr/>
        </p:nvSpPr>
        <p:spPr>
          <a:xfrm>
            <a:off x="457200" y="7938"/>
            <a:ext cx="8229600" cy="1085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srgbClr val="000090"/>
                </a:solidFill>
              </a:rPr>
              <a:t>WMO Strategy</a:t>
            </a:r>
            <a:endParaRPr lang="en-US" sz="3600" b="1" dirty="0">
              <a:solidFill>
                <a:srgbClr val="000090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xmlns="" id="{AFF54367-1256-4AAB-BBC4-D810B799BB5A}"/>
              </a:ext>
            </a:extLst>
          </p:cNvPr>
          <p:cNvSpPr/>
          <p:nvPr/>
        </p:nvSpPr>
        <p:spPr>
          <a:xfrm rot="19719106">
            <a:off x="5547836" y="2009014"/>
            <a:ext cx="3335921" cy="9202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802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28600" y="1048450"/>
            <a:ext cx="47344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i="1" dirty="0">
                <a:solidFill>
                  <a:srgbClr val="000090"/>
                </a:solidFill>
              </a:rPr>
              <a:t>Agenda 2030 for sustainable development</a:t>
            </a:r>
          </a:p>
        </p:txBody>
      </p:sp>
      <p:pic>
        <p:nvPicPr>
          <p:cNvPr id="4" name="Picture 3" descr="http://4.bp.blogspot.com/-YRz-EfvzzxA/VgQzVqcDcOI/AAAAAAAAA4M/5ZnP4BGQvpI/s1600/SDGs1.png"/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9092" b="3094"/>
          <a:stretch/>
        </p:blipFill>
        <p:spPr bwMode="auto">
          <a:xfrm>
            <a:off x="3896184" y="1382945"/>
            <a:ext cx="5019216" cy="23877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2"/>
          <p:cNvSpPr>
            <a:spLocks noGrp="1"/>
          </p:cNvSpPr>
          <p:nvPr/>
        </p:nvSpPr>
        <p:spPr>
          <a:xfrm>
            <a:off x="562155" y="1827651"/>
            <a:ext cx="3452004" cy="14848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b="1" dirty="0">
                <a:solidFill>
                  <a:srgbClr val="000090"/>
                </a:solidFill>
              </a:rPr>
              <a:t>17 Sustainable Development Goals (SDG)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000" b="1" dirty="0">
                <a:solidFill>
                  <a:srgbClr val="FF0000"/>
                </a:solidFill>
              </a:rPr>
              <a:t>Call for engagement of non-state actors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57200" y="7938"/>
            <a:ext cx="8229600" cy="1085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solidFill>
                  <a:srgbClr val="000090"/>
                </a:solidFill>
              </a:rPr>
              <a:t>Public-Private Engagement - Drivers</a:t>
            </a:r>
            <a:endParaRPr lang="en-US" sz="3600" b="1" i="1" dirty="0">
              <a:solidFill>
                <a:srgbClr val="000090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C679C4C6-FBCD-4FD9-ADA3-CBCC9851F9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48316" y="4405813"/>
            <a:ext cx="2138484" cy="2138484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08A467A2-DA12-4383-9491-6E909C5F29E1}"/>
              </a:ext>
            </a:extLst>
          </p:cNvPr>
          <p:cNvSpPr/>
          <p:nvPr/>
        </p:nvSpPr>
        <p:spPr>
          <a:xfrm>
            <a:off x="230752" y="4231288"/>
            <a:ext cx="589615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i="1" dirty="0">
                <a:solidFill>
                  <a:srgbClr val="000090"/>
                </a:solidFill>
              </a:rPr>
              <a:t>Sendai Framework for Disaster Risk Reduction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F1A910B7-18DB-4B6C-A78F-F155A2671250}"/>
              </a:ext>
            </a:extLst>
          </p:cNvPr>
          <p:cNvSpPr txBox="1"/>
          <p:nvPr/>
        </p:nvSpPr>
        <p:spPr>
          <a:xfrm>
            <a:off x="2559477" y="4969953"/>
            <a:ext cx="3846315" cy="156966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chemeClr val="bg1"/>
                </a:solidFill>
              </a:rPr>
              <a:t>There is a need for the </a:t>
            </a:r>
            <a:r>
              <a:rPr lang="en-US" sz="1600" b="1" i="1" dirty="0">
                <a:solidFill>
                  <a:srgbClr val="FFC000"/>
                </a:solidFill>
              </a:rPr>
              <a:t>public and private sectors and civil society organizations, as well as academia and scientific and research institutions</a:t>
            </a:r>
            <a:r>
              <a:rPr lang="en-US" sz="1600" i="1" dirty="0">
                <a:solidFill>
                  <a:schemeClr val="bg1"/>
                </a:solidFill>
              </a:rPr>
              <a:t>, to work more closely together and to create opportunities for collaboration …”</a:t>
            </a:r>
            <a:endParaRPr lang="en-US" sz="2000" i="1" dirty="0">
              <a:solidFill>
                <a:schemeClr val="bg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1C9B6C52-BD79-4FEB-AE71-0E8A5266296C}"/>
              </a:ext>
            </a:extLst>
          </p:cNvPr>
          <p:cNvSpPr/>
          <p:nvPr/>
        </p:nvSpPr>
        <p:spPr>
          <a:xfrm>
            <a:off x="230752" y="3435018"/>
            <a:ext cx="306381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i="1" dirty="0">
                <a:solidFill>
                  <a:srgbClr val="000090"/>
                </a:solidFill>
              </a:rPr>
              <a:t>Paris Agreement</a:t>
            </a:r>
          </a:p>
        </p:txBody>
      </p:sp>
    </p:spTree>
    <p:extLst>
      <p:ext uri="{BB962C8B-B14F-4D97-AF65-F5344CB8AC3E}">
        <p14:creationId xmlns:p14="http://schemas.microsoft.com/office/powerpoint/2010/main" val="1127772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457200" y="7938"/>
            <a:ext cx="8229600" cy="1085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solidFill>
                  <a:srgbClr val="000090"/>
                </a:solidFill>
              </a:rPr>
              <a:t>Public-Private Engagement - Drivers</a:t>
            </a:r>
            <a:endParaRPr lang="en-US" sz="3600" b="1" i="1" dirty="0">
              <a:solidFill>
                <a:srgbClr val="000090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6F54BDAD-8049-421D-A607-21C5275F8BF9}"/>
              </a:ext>
            </a:extLst>
          </p:cNvPr>
          <p:cNvSpPr/>
          <p:nvPr/>
        </p:nvSpPr>
        <p:spPr>
          <a:xfrm>
            <a:off x="247828" y="1091221"/>
            <a:ext cx="8648344" cy="54091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90"/>
                </a:solidFill>
              </a:rPr>
              <a:t>Rapidly changing technological environment and business landscape </a:t>
            </a:r>
          </a:p>
          <a:p>
            <a:pPr marL="285750" indent="-285750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90"/>
                </a:solidFill>
              </a:rPr>
              <a:t>New opportunities for optimization and efficiency through integration of networks, computing power and service delivery</a:t>
            </a:r>
          </a:p>
          <a:p>
            <a:pPr marL="285750" indent="-285750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90"/>
                </a:solidFill>
              </a:rPr>
              <a:t>Pressure from governments on public budgets</a:t>
            </a:r>
          </a:p>
          <a:p>
            <a:pPr marL="285750" indent="-285750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90"/>
                </a:solidFill>
              </a:rPr>
              <a:t>Risk on sustainability of national, regional and global infrastructure </a:t>
            </a:r>
          </a:p>
          <a:p>
            <a:pPr marL="285750" indent="-285750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90"/>
                </a:solidFill>
              </a:rPr>
              <a:t>Persisting information and service gaps in developing countries, LDCs and SIDS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526315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F194000-30FC-4778-98C7-3AEED29F7F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0090"/>
                </a:solidFill>
              </a:rPr>
              <a:t>PPE in </a:t>
            </a:r>
            <a:r>
              <a:rPr lang="en-US" sz="3600" b="1" dirty="0" smtClean="0">
                <a:solidFill>
                  <a:srgbClr val="000090"/>
                </a:solidFill>
              </a:rPr>
              <a:t>the “service </a:t>
            </a:r>
            <a:r>
              <a:rPr lang="en-US" sz="3600" b="1" dirty="0">
                <a:solidFill>
                  <a:srgbClr val="000090"/>
                </a:solidFill>
              </a:rPr>
              <a:t>value </a:t>
            </a:r>
            <a:r>
              <a:rPr lang="en-US" sz="3600" b="1" dirty="0" smtClean="0">
                <a:solidFill>
                  <a:srgbClr val="000090"/>
                </a:solidFill>
              </a:rPr>
              <a:t>chain”</a:t>
            </a:r>
            <a:endParaRPr lang="en-US" sz="3600" b="1" dirty="0">
              <a:solidFill>
                <a:srgbClr val="00009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6374" y="4330887"/>
            <a:ext cx="865689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Before:</a:t>
            </a:r>
            <a:r>
              <a:rPr lang="en-US" sz="2400" b="1" dirty="0"/>
              <a:t> </a:t>
            </a:r>
            <a:r>
              <a:rPr lang="en-US" sz="2400" dirty="0">
                <a:solidFill>
                  <a:srgbClr val="000090"/>
                </a:solidFill>
              </a:rPr>
              <a:t>Private sector was engaged mostly in the equipment manufacturing and tailor-made service delivery to business customers</a:t>
            </a:r>
          </a:p>
          <a:p>
            <a:endParaRPr lang="en-US" sz="800" dirty="0"/>
          </a:p>
          <a:p>
            <a:r>
              <a:rPr lang="en-US" sz="2400" b="1" dirty="0">
                <a:solidFill>
                  <a:srgbClr val="FF0000"/>
                </a:solidFill>
              </a:rPr>
              <a:t>Now:</a:t>
            </a:r>
            <a:r>
              <a:rPr lang="en-US" sz="2400" b="1" dirty="0"/>
              <a:t> </a:t>
            </a:r>
            <a:r>
              <a:rPr lang="en-US" sz="2400" dirty="0">
                <a:solidFill>
                  <a:srgbClr val="000090"/>
                </a:solidFill>
              </a:rPr>
              <a:t>Private sector </a:t>
            </a:r>
            <a:r>
              <a:rPr lang="en-US" sz="2400" dirty="0" smtClean="0">
                <a:solidFill>
                  <a:srgbClr val="000090"/>
                </a:solidFill>
              </a:rPr>
              <a:t>is </a:t>
            </a:r>
            <a:r>
              <a:rPr lang="en-US" sz="2400" dirty="0">
                <a:solidFill>
                  <a:srgbClr val="000090"/>
                </a:solidFill>
              </a:rPr>
              <a:t>engaged in the whole value chain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374" y="1059704"/>
            <a:ext cx="8656890" cy="3371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3644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457200" y="7938"/>
            <a:ext cx="8229600" cy="1085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smtClean="0">
                <a:solidFill>
                  <a:srgbClr val="000090"/>
                </a:solidFill>
              </a:rPr>
              <a:t>Focus </a:t>
            </a:r>
            <a:r>
              <a:rPr lang="en-US" sz="3600" b="1" dirty="0">
                <a:solidFill>
                  <a:srgbClr val="000090"/>
                </a:solidFill>
              </a:rPr>
              <a:t>of WMO PPE activities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6F54BDAD-8049-421D-A607-21C5275F8BF9}"/>
              </a:ext>
            </a:extLst>
          </p:cNvPr>
          <p:cNvSpPr/>
          <p:nvPr/>
        </p:nvSpPr>
        <p:spPr>
          <a:xfrm>
            <a:off x="589084" y="1091221"/>
            <a:ext cx="8236864" cy="9464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900"/>
              </a:spcAft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="" id="{3FB5DF31-4E89-4E8A-8C43-65CDA8A3E07A}"/>
              </a:ext>
            </a:extLst>
          </p:cNvPr>
          <p:cNvSpPr txBox="1">
            <a:spLocks/>
          </p:cNvSpPr>
          <p:nvPr/>
        </p:nvSpPr>
        <p:spPr>
          <a:xfrm>
            <a:off x="264920" y="1277818"/>
            <a:ext cx="8622706" cy="4336769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0090"/>
                </a:solidFill>
              </a:rPr>
              <a:t>Update its policies and guidance to assist Member </a:t>
            </a:r>
            <a:r>
              <a:rPr lang="en-US" dirty="0" smtClean="0">
                <a:solidFill>
                  <a:srgbClr val="000090"/>
                </a:solidFill>
              </a:rPr>
              <a:t>countries;</a:t>
            </a:r>
            <a:endParaRPr lang="en-US" dirty="0">
              <a:solidFill>
                <a:srgbClr val="000090"/>
              </a:solidFill>
            </a:endParaRPr>
          </a:p>
          <a:p>
            <a:r>
              <a:rPr lang="en-US" dirty="0">
                <a:solidFill>
                  <a:srgbClr val="000090"/>
                </a:solidFill>
              </a:rPr>
              <a:t>Enhanced partnerships – World Bank, industry (HMEI, others), </a:t>
            </a:r>
            <a:r>
              <a:rPr lang="en-US" dirty="0" smtClean="0">
                <a:solidFill>
                  <a:srgbClr val="000090"/>
                </a:solidFill>
              </a:rPr>
              <a:t>Academia;</a:t>
            </a:r>
            <a:endParaRPr lang="en-US" dirty="0">
              <a:solidFill>
                <a:srgbClr val="000090"/>
              </a:solidFill>
            </a:endParaRPr>
          </a:p>
          <a:p>
            <a:r>
              <a:rPr lang="en-US" dirty="0">
                <a:solidFill>
                  <a:srgbClr val="000090"/>
                </a:solidFill>
              </a:rPr>
              <a:t>Align systems – WIGOS, WIS, GFCS – with the GWE </a:t>
            </a:r>
            <a:r>
              <a:rPr lang="en-US" dirty="0" smtClean="0">
                <a:solidFill>
                  <a:srgbClr val="000090"/>
                </a:solidFill>
              </a:rPr>
              <a:t>realm;</a:t>
            </a:r>
            <a:endParaRPr lang="en-US" dirty="0">
              <a:solidFill>
                <a:srgbClr val="000090"/>
              </a:solidFill>
            </a:endParaRPr>
          </a:p>
          <a:p>
            <a:r>
              <a:rPr lang="en-US" dirty="0">
                <a:solidFill>
                  <a:srgbClr val="000090"/>
                </a:solidFill>
              </a:rPr>
              <a:t>Maintain its role as </a:t>
            </a:r>
            <a:r>
              <a:rPr lang="en-US" b="1" dirty="0">
                <a:solidFill>
                  <a:srgbClr val="FF0000"/>
                </a:solidFill>
              </a:rPr>
              <a:t>UN authoritative voice on weather, climate and </a:t>
            </a:r>
            <a:r>
              <a:rPr lang="en-US" b="1" dirty="0" smtClean="0">
                <a:solidFill>
                  <a:srgbClr val="FF0000"/>
                </a:solidFill>
              </a:rPr>
              <a:t>water.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8533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rgbClr val="000090"/>
                </a:solidFill>
              </a:rPr>
              <a:t>PPE &amp; GWE – Activities </a:t>
            </a:r>
            <a:r>
              <a:rPr lang="en-US" sz="3600" b="1" dirty="0" smtClean="0">
                <a:solidFill>
                  <a:srgbClr val="000090"/>
                </a:solidFill>
              </a:rPr>
              <a:t>have been growing</a:t>
            </a:r>
            <a:endParaRPr lang="en-US" sz="3600" b="1" dirty="0">
              <a:solidFill>
                <a:srgbClr val="000090"/>
              </a:solidFill>
            </a:endParaRPr>
          </a:p>
        </p:txBody>
      </p:sp>
      <p:graphicFrame>
        <p:nvGraphicFramePr>
          <p:cNvPr id="4" name="Diagram 3"/>
          <p:cNvGraphicFramePr/>
          <p:nvPr>
            <p:extLst/>
          </p:nvPr>
        </p:nvGraphicFramePr>
        <p:xfrm>
          <a:off x="1044606" y="1313895"/>
          <a:ext cx="7642194" cy="46620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988596" y="5051393"/>
            <a:ext cx="174890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>
              <a:buFont typeface="Arial" panose="020B0604020202020204" pitchFamily="34" charset="0"/>
              <a:buChar char="•"/>
            </a:pP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</a:rPr>
              <a:t>WWOSC 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en-US" sz="1400" i="1" dirty="0">
                <a:solidFill>
                  <a:schemeClr val="accent1">
                    <a:lumMod val="75000"/>
                  </a:schemeClr>
                </a:solidFill>
              </a:rPr>
              <a:t>Future of Weather Enterprise Panel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64816" y="2767280"/>
            <a:ext cx="189094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>
              <a:buFont typeface="Arial" panose="020B0604020202020204" pitchFamily="34" charset="0"/>
              <a:buChar char="•"/>
            </a:pP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</a:rPr>
              <a:t>Congress-17</a:t>
            </a:r>
            <a:r>
              <a:rPr lang="en-US" sz="1400" b="1" baseline="300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dirty="0"/>
              <a:t> </a:t>
            </a:r>
            <a:br>
              <a:rPr lang="en-US" sz="1400" dirty="0"/>
            </a:br>
            <a:r>
              <a:rPr lang="en-US" sz="1400" i="1" dirty="0">
                <a:solidFill>
                  <a:schemeClr val="accent1">
                    <a:lumMod val="75000"/>
                  </a:schemeClr>
                </a:solidFill>
              </a:rPr>
              <a:t>WMO Guidance on partnership with the private sector</a:t>
            </a:r>
          </a:p>
          <a:p>
            <a:endParaRPr lang="en-US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4136995" y="3773010"/>
            <a:ext cx="21572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>
              <a:buFont typeface="Arial" panose="020B0604020202020204" pitchFamily="34" charset="0"/>
              <a:buChar char="•"/>
            </a:pP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</a:rPr>
              <a:t>EC-68 </a:t>
            </a:r>
          </a:p>
          <a:p>
            <a:pPr marL="177800" indent="-177800"/>
            <a:r>
              <a:rPr lang="en-US" sz="1400" i="1" dirty="0">
                <a:solidFill>
                  <a:schemeClr val="accent1">
                    <a:lumMod val="75000"/>
                  </a:schemeClr>
                </a:solidFill>
              </a:rPr>
              <a:t>	Special </a:t>
            </a:r>
            <a:br>
              <a:rPr lang="en-US" sz="1400" i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1400" i="1" dirty="0">
                <a:solidFill>
                  <a:schemeClr val="accent1">
                    <a:lumMod val="75000"/>
                  </a:schemeClr>
                </a:solidFill>
              </a:rPr>
              <a:t>Public-Private </a:t>
            </a:r>
            <a:br>
              <a:rPr lang="en-US" sz="1400" i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1400" i="1" dirty="0">
                <a:solidFill>
                  <a:schemeClr val="accent1">
                    <a:lumMod val="75000"/>
                  </a:schemeClr>
                </a:solidFill>
              </a:rPr>
              <a:t>dialogue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36995" y="1447060"/>
            <a:ext cx="237921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>
              <a:buFont typeface="Arial" panose="020B0604020202020204" pitchFamily="34" charset="0"/>
              <a:buChar char="•"/>
            </a:pPr>
            <a:r>
              <a:rPr lang="en-US" sz="1400" i="1" dirty="0" err="1">
                <a:solidFill>
                  <a:schemeClr val="accent1">
                    <a:lumMod val="75000"/>
                  </a:schemeClr>
                </a:solidFill>
              </a:rPr>
              <a:t>InterMET</a:t>
            </a:r>
            <a:r>
              <a:rPr lang="en-US" sz="1400" i="1" dirty="0">
                <a:solidFill>
                  <a:schemeClr val="accent1">
                    <a:lumMod val="75000"/>
                  </a:schemeClr>
                </a:solidFill>
              </a:rPr>
              <a:t> Asia 2017</a:t>
            </a:r>
          </a:p>
          <a:p>
            <a:pPr marL="177800" indent="-177800">
              <a:buFont typeface="Arial" panose="020B0604020202020204" pitchFamily="34" charset="0"/>
              <a:buChar char="•"/>
            </a:pP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</a:rPr>
              <a:t>EC-69 </a:t>
            </a:r>
            <a:r>
              <a:rPr lang="en-US" sz="1400" i="1" dirty="0">
                <a:solidFill>
                  <a:schemeClr val="accent1">
                    <a:lumMod val="75000"/>
                  </a:schemeClr>
                </a:solidFill>
              </a:rPr>
              <a:t> Roadmap on PPE</a:t>
            </a:r>
          </a:p>
          <a:p>
            <a:pPr marL="177800" indent="-177800">
              <a:buFont typeface="Arial" panose="020B0604020202020204" pitchFamily="34" charset="0"/>
              <a:buChar char="•"/>
            </a:pPr>
            <a:r>
              <a:rPr lang="en-US" sz="1400" i="1" dirty="0">
                <a:solidFill>
                  <a:schemeClr val="accent1">
                    <a:lumMod val="75000"/>
                  </a:schemeClr>
                </a:solidFill>
              </a:rPr>
              <a:t>WB Washington DC</a:t>
            </a:r>
            <a:br>
              <a:rPr lang="en-US" sz="1400" i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1400" i="1" dirty="0">
                <a:solidFill>
                  <a:schemeClr val="accent1">
                    <a:lumMod val="75000"/>
                  </a:schemeClr>
                </a:solidFill>
              </a:rPr>
              <a:t>Workshop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658254" y="3846250"/>
            <a:ext cx="279646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>
              <a:buFont typeface="Arial" panose="020B0604020202020204" pitchFamily="34" charset="0"/>
              <a:buChar char="•"/>
            </a:pPr>
            <a:r>
              <a:rPr lang="en-US" sz="1400" i="1" dirty="0">
                <a:solidFill>
                  <a:schemeClr val="accent1">
                    <a:lumMod val="75000"/>
                  </a:schemeClr>
                </a:solidFill>
              </a:rPr>
              <a:t>AMS-2018 GWE session</a:t>
            </a:r>
          </a:p>
          <a:p>
            <a:pPr marL="177800" indent="-177800">
              <a:buFont typeface="Arial" panose="020B0604020202020204" pitchFamily="34" charset="0"/>
              <a:buChar char="•"/>
            </a:pPr>
            <a:r>
              <a:rPr lang="en-US" sz="1400" i="1" dirty="0">
                <a:solidFill>
                  <a:schemeClr val="accent1">
                    <a:lumMod val="75000"/>
                  </a:schemeClr>
                </a:solidFill>
              </a:rPr>
              <a:t>GWE Forum</a:t>
            </a:r>
          </a:p>
          <a:p>
            <a:pPr marL="177800" indent="-177800">
              <a:buFont typeface="Arial" panose="020B0604020202020204" pitchFamily="34" charset="0"/>
              <a:buChar char="•"/>
            </a:pPr>
            <a:r>
              <a:rPr lang="en-US" sz="1400" i="1" dirty="0" err="1">
                <a:solidFill>
                  <a:schemeClr val="accent1">
                    <a:lumMod val="75000"/>
                  </a:schemeClr>
                </a:solidFill>
              </a:rPr>
              <a:t>InterMET</a:t>
            </a:r>
            <a:r>
              <a:rPr lang="en-US" sz="1400" i="1" dirty="0">
                <a:solidFill>
                  <a:schemeClr val="accent1">
                    <a:lumMod val="75000"/>
                  </a:schemeClr>
                </a:solidFill>
              </a:rPr>
              <a:t> Asia 2018</a:t>
            </a:r>
          </a:p>
          <a:p>
            <a:pPr marL="177800" indent="-177800">
              <a:buFont typeface="Arial" panose="020B0604020202020204" pitchFamily="34" charset="0"/>
              <a:buChar char="•"/>
            </a:pP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</a:rPr>
              <a:t>EC-70  </a:t>
            </a:r>
            <a:r>
              <a:rPr lang="en-US" sz="1400" i="1" dirty="0">
                <a:solidFill>
                  <a:schemeClr val="accent1">
                    <a:lumMod val="75000"/>
                  </a:schemeClr>
                </a:solidFill>
              </a:rPr>
              <a:t>PPE Policy Framework</a:t>
            </a:r>
          </a:p>
          <a:p>
            <a:pPr marL="177800" indent="-177800">
              <a:buFont typeface="Arial" panose="020B0604020202020204" pitchFamily="34" charset="0"/>
              <a:buChar char="•"/>
            </a:pPr>
            <a:r>
              <a:rPr lang="en-US" sz="1400" i="1" dirty="0">
                <a:solidFill>
                  <a:schemeClr val="accent1">
                    <a:lumMod val="75000"/>
                  </a:schemeClr>
                </a:solidFill>
              </a:rPr>
              <a:t>EMS-2018</a:t>
            </a:r>
          </a:p>
          <a:p>
            <a:pPr marL="177800" indent="-177800">
              <a:buFont typeface="Arial" panose="020B0604020202020204" pitchFamily="34" charset="0"/>
              <a:buChar char="•"/>
            </a:pPr>
            <a:r>
              <a:rPr lang="en-US" sz="1400" i="1" dirty="0">
                <a:solidFill>
                  <a:schemeClr val="accent1">
                    <a:lumMod val="75000"/>
                  </a:schemeClr>
                </a:solidFill>
              </a:rPr>
              <a:t>Met Tech Expo 2018</a:t>
            </a:r>
          </a:p>
          <a:p>
            <a:pPr>
              <a:tabLst>
                <a:tab pos="177800" algn="l"/>
              </a:tabLst>
            </a:pPr>
            <a:r>
              <a:rPr lang="en-US" sz="1400" i="1" dirty="0">
                <a:solidFill>
                  <a:schemeClr val="accent1">
                    <a:lumMod val="75000"/>
                  </a:schemeClr>
                </a:solidFill>
              </a:rPr>
              <a:t>	GWE Conference</a:t>
            </a:r>
          </a:p>
          <a:p>
            <a:pPr marL="177800" indent="-177800">
              <a:buFont typeface="Arial" panose="020B0604020202020204" pitchFamily="34" charset="0"/>
              <a:buChar char="•"/>
            </a:pPr>
            <a:r>
              <a:rPr lang="en-US" sz="1400" i="1" dirty="0">
                <a:solidFill>
                  <a:schemeClr val="accent1">
                    <a:lumMod val="75000"/>
                  </a:schemeClr>
                </a:solidFill>
              </a:rPr>
              <a:t>Studies, publications</a:t>
            </a:r>
          </a:p>
        </p:txBody>
      </p:sp>
    </p:spTree>
    <p:extLst>
      <p:ext uri="{BB962C8B-B14F-4D97-AF65-F5344CB8AC3E}">
        <p14:creationId xmlns:p14="http://schemas.microsoft.com/office/powerpoint/2010/main" val="3689149369"/>
      </p:ext>
    </p:extLst>
  </p:cSld>
  <p:clrMapOvr>
    <a:masterClrMapping/>
  </p:clrMapOvr>
</p:sld>
</file>

<file path=ppt/theme/theme1.xml><?xml version="1.0" encoding="utf-8"?>
<a:theme xmlns:a="http://schemas.openxmlformats.org/drawingml/2006/main" name="WMO_BLUE_Powerpoint_en_f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WMO_BLUE_Powerpoint_en_fr</Template>
  <TotalTime>4452</TotalTime>
  <Words>916</Words>
  <Application>Microsoft Office PowerPoint</Application>
  <PresentationFormat>On-screen Show (4:3)</PresentationFormat>
  <Paragraphs>129</Paragraphs>
  <Slides>16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WMO_BLUE_Powerpoint_en_fr</vt:lpstr>
      <vt:lpstr>PowerPoint Presentation</vt:lpstr>
      <vt:lpstr>Global Weather Enterprise (GWE) – definition </vt:lpstr>
      <vt:lpstr>GWE – definition </vt:lpstr>
      <vt:lpstr>PowerPoint Presentation</vt:lpstr>
      <vt:lpstr>PowerPoint Presentation</vt:lpstr>
      <vt:lpstr>PowerPoint Presentation</vt:lpstr>
      <vt:lpstr>PPE in the “service value chain”</vt:lpstr>
      <vt:lpstr>PowerPoint Presentation</vt:lpstr>
      <vt:lpstr>PPE &amp; GWE – Activities have been growing</vt:lpstr>
      <vt:lpstr>PowerPoint Presentation</vt:lpstr>
      <vt:lpstr>Principles of successful PPE</vt:lpstr>
      <vt:lpstr>GWE/PPE – Challenges</vt:lpstr>
      <vt:lpstr>GWE/PPE – opportunities for NMHS</vt:lpstr>
      <vt:lpstr>GWE/PPE – Opportunities for development</vt:lpstr>
      <vt:lpstr>Key Messages</vt:lpstr>
      <vt:lpstr>PowerPoint Presentation</vt:lpstr>
    </vt:vector>
  </TitlesOfParts>
  <Company>World Meteorological Organization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Miriam Andrioli</dc:creator>
  <cp:lastModifiedBy>Jean-Paul Gaudechoux</cp:lastModifiedBy>
  <cp:revision>307</cp:revision>
  <cp:lastPrinted>2018-08-30T09:32:57Z</cp:lastPrinted>
  <dcterms:created xsi:type="dcterms:W3CDTF">2017-06-16T07:32:31Z</dcterms:created>
  <dcterms:modified xsi:type="dcterms:W3CDTF">2018-11-12T08:47:49Z</dcterms:modified>
</cp:coreProperties>
</file>