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1" r:id="rId4"/>
    <p:sldId id="262" r:id="rId5"/>
    <p:sldId id="270" r:id="rId6"/>
    <p:sldId id="267" r:id="rId7"/>
    <p:sldId id="263" r:id="rId8"/>
    <p:sldId id="265" r:id="rId9"/>
    <p:sldId id="268" r:id="rId10"/>
    <p:sldId id="257"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81" d="100"/>
          <a:sy n="81" d="100"/>
        </p:scale>
        <p:origin x="-2344" y="-50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DD65A1C5-38AB-4A7A-9243-B81BF8630433}" type="datetimeFigureOut">
              <a:rPr lang="fr-FR" smtClean="0"/>
              <a:t>18/11/18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B005957-B336-4CEF-979E-B863175759D3}" type="slidenum">
              <a:rPr lang="fr-FR" smtClean="0"/>
              <a:t>‹#›</a:t>
            </a:fld>
            <a:endParaRPr lang="fr-FR"/>
          </a:p>
        </p:txBody>
      </p:sp>
    </p:spTree>
    <p:extLst>
      <p:ext uri="{BB962C8B-B14F-4D97-AF65-F5344CB8AC3E}">
        <p14:creationId xmlns:p14="http://schemas.microsoft.com/office/powerpoint/2010/main" val="3256707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D65A1C5-38AB-4A7A-9243-B81BF8630433}" type="datetimeFigureOut">
              <a:rPr lang="fr-FR" smtClean="0"/>
              <a:t>18/11/18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B005957-B336-4CEF-979E-B863175759D3}" type="slidenum">
              <a:rPr lang="fr-FR" smtClean="0"/>
              <a:t>‹#›</a:t>
            </a:fld>
            <a:endParaRPr lang="fr-FR"/>
          </a:p>
        </p:txBody>
      </p:sp>
    </p:spTree>
    <p:extLst>
      <p:ext uri="{BB962C8B-B14F-4D97-AF65-F5344CB8AC3E}">
        <p14:creationId xmlns:p14="http://schemas.microsoft.com/office/powerpoint/2010/main" val="1754879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D65A1C5-38AB-4A7A-9243-B81BF8630433}" type="datetimeFigureOut">
              <a:rPr lang="fr-FR" smtClean="0"/>
              <a:t>18/11/18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B005957-B336-4CEF-979E-B863175759D3}" type="slidenum">
              <a:rPr lang="fr-FR" smtClean="0"/>
              <a:t>‹#›</a:t>
            </a:fld>
            <a:endParaRPr lang="fr-FR"/>
          </a:p>
        </p:txBody>
      </p:sp>
    </p:spTree>
    <p:extLst>
      <p:ext uri="{BB962C8B-B14F-4D97-AF65-F5344CB8AC3E}">
        <p14:creationId xmlns:p14="http://schemas.microsoft.com/office/powerpoint/2010/main" val="830809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D65A1C5-38AB-4A7A-9243-B81BF8630433}" type="datetimeFigureOut">
              <a:rPr lang="fr-FR" smtClean="0"/>
              <a:t>18/11/18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B005957-B336-4CEF-979E-B863175759D3}" type="slidenum">
              <a:rPr lang="fr-FR" smtClean="0"/>
              <a:t>‹#›</a:t>
            </a:fld>
            <a:endParaRPr lang="fr-FR"/>
          </a:p>
        </p:txBody>
      </p:sp>
    </p:spTree>
    <p:extLst>
      <p:ext uri="{BB962C8B-B14F-4D97-AF65-F5344CB8AC3E}">
        <p14:creationId xmlns:p14="http://schemas.microsoft.com/office/powerpoint/2010/main" val="401317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DD65A1C5-38AB-4A7A-9243-B81BF8630433}" type="datetimeFigureOut">
              <a:rPr lang="fr-FR" smtClean="0"/>
              <a:t>18/11/18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B005957-B336-4CEF-979E-B863175759D3}" type="slidenum">
              <a:rPr lang="fr-FR" smtClean="0"/>
              <a:t>‹#›</a:t>
            </a:fld>
            <a:endParaRPr lang="fr-FR"/>
          </a:p>
        </p:txBody>
      </p:sp>
    </p:spTree>
    <p:extLst>
      <p:ext uri="{BB962C8B-B14F-4D97-AF65-F5344CB8AC3E}">
        <p14:creationId xmlns:p14="http://schemas.microsoft.com/office/powerpoint/2010/main" val="2896703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D65A1C5-38AB-4A7A-9243-B81BF8630433}" type="datetimeFigureOut">
              <a:rPr lang="fr-FR" smtClean="0"/>
              <a:t>18/11/18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B005957-B336-4CEF-979E-B863175759D3}" type="slidenum">
              <a:rPr lang="fr-FR" smtClean="0"/>
              <a:t>‹#›</a:t>
            </a:fld>
            <a:endParaRPr lang="fr-FR"/>
          </a:p>
        </p:txBody>
      </p:sp>
    </p:spTree>
    <p:extLst>
      <p:ext uri="{BB962C8B-B14F-4D97-AF65-F5344CB8AC3E}">
        <p14:creationId xmlns:p14="http://schemas.microsoft.com/office/powerpoint/2010/main" val="620313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D65A1C5-38AB-4A7A-9243-B81BF8630433}" type="datetimeFigureOut">
              <a:rPr lang="fr-FR" smtClean="0"/>
              <a:t>18/11/18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B005957-B336-4CEF-979E-B863175759D3}" type="slidenum">
              <a:rPr lang="fr-FR" smtClean="0"/>
              <a:t>‹#›</a:t>
            </a:fld>
            <a:endParaRPr lang="fr-FR"/>
          </a:p>
        </p:txBody>
      </p:sp>
    </p:spTree>
    <p:extLst>
      <p:ext uri="{BB962C8B-B14F-4D97-AF65-F5344CB8AC3E}">
        <p14:creationId xmlns:p14="http://schemas.microsoft.com/office/powerpoint/2010/main" val="3909691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DD65A1C5-38AB-4A7A-9243-B81BF8630433}" type="datetimeFigureOut">
              <a:rPr lang="fr-FR" smtClean="0"/>
              <a:t>18/11/18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B005957-B336-4CEF-979E-B863175759D3}" type="slidenum">
              <a:rPr lang="fr-FR" smtClean="0"/>
              <a:t>‹#›</a:t>
            </a:fld>
            <a:endParaRPr lang="fr-FR"/>
          </a:p>
        </p:txBody>
      </p:sp>
    </p:spTree>
    <p:extLst>
      <p:ext uri="{BB962C8B-B14F-4D97-AF65-F5344CB8AC3E}">
        <p14:creationId xmlns:p14="http://schemas.microsoft.com/office/powerpoint/2010/main" val="221610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D65A1C5-38AB-4A7A-9243-B81BF8630433}" type="datetimeFigureOut">
              <a:rPr lang="fr-FR" smtClean="0"/>
              <a:t>18/11/18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B005957-B336-4CEF-979E-B863175759D3}" type="slidenum">
              <a:rPr lang="fr-FR" smtClean="0"/>
              <a:t>‹#›</a:t>
            </a:fld>
            <a:endParaRPr lang="fr-FR"/>
          </a:p>
        </p:txBody>
      </p:sp>
    </p:spTree>
    <p:extLst>
      <p:ext uri="{BB962C8B-B14F-4D97-AF65-F5344CB8AC3E}">
        <p14:creationId xmlns:p14="http://schemas.microsoft.com/office/powerpoint/2010/main" val="2422666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DD65A1C5-38AB-4A7A-9243-B81BF8630433}" type="datetimeFigureOut">
              <a:rPr lang="fr-FR" smtClean="0"/>
              <a:t>18/11/18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B005957-B336-4CEF-979E-B863175759D3}" type="slidenum">
              <a:rPr lang="fr-FR" smtClean="0"/>
              <a:t>‹#›</a:t>
            </a:fld>
            <a:endParaRPr lang="fr-FR"/>
          </a:p>
        </p:txBody>
      </p:sp>
    </p:spTree>
    <p:extLst>
      <p:ext uri="{BB962C8B-B14F-4D97-AF65-F5344CB8AC3E}">
        <p14:creationId xmlns:p14="http://schemas.microsoft.com/office/powerpoint/2010/main" val="185016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DD65A1C5-38AB-4A7A-9243-B81BF8630433}" type="datetimeFigureOut">
              <a:rPr lang="fr-FR" smtClean="0"/>
              <a:t>18/11/18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B005957-B336-4CEF-979E-B863175759D3}" type="slidenum">
              <a:rPr lang="fr-FR" smtClean="0"/>
              <a:t>‹#›</a:t>
            </a:fld>
            <a:endParaRPr lang="fr-FR"/>
          </a:p>
        </p:txBody>
      </p:sp>
    </p:spTree>
    <p:extLst>
      <p:ext uri="{BB962C8B-B14F-4D97-AF65-F5344CB8AC3E}">
        <p14:creationId xmlns:p14="http://schemas.microsoft.com/office/powerpoint/2010/main" val="131240319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65A1C5-38AB-4A7A-9243-B81BF8630433}" type="datetimeFigureOut">
              <a:rPr lang="fr-FR" smtClean="0"/>
              <a:t>18/11/18</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005957-B336-4CEF-979E-B863175759D3}" type="slidenum">
              <a:rPr lang="fr-FR" smtClean="0"/>
              <a:t>‹#›</a:t>
            </a:fld>
            <a:endParaRPr lang="fr-FR"/>
          </a:p>
        </p:txBody>
      </p:sp>
    </p:spTree>
    <p:extLst>
      <p:ext uri="{BB962C8B-B14F-4D97-AF65-F5344CB8AC3E}">
        <p14:creationId xmlns:p14="http://schemas.microsoft.com/office/powerpoint/2010/main" val="1372372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922710"/>
            <a:ext cx="8229600" cy="778098"/>
          </a:xfrm>
        </p:spPr>
        <p:txBody>
          <a:bodyPr>
            <a:normAutofit fontScale="90000"/>
          </a:bodyPr>
          <a:lstStyle/>
          <a:p>
            <a:pPr>
              <a:lnSpc>
                <a:spcPct val="107000"/>
              </a:lnSpc>
            </a:pPr>
            <a:r>
              <a:rPr lang="en-GB" sz="2700" b="1" cap="all" dirty="0" smtClean="0">
                <a:effectLst/>
                <a:latin typeface="Arial"/>
                <a:ea typeface="Arial Narrow"/>
                <a:cs typeface="Arial Narrow"/>
              </a:rPr>
              <a:t/>
            </a:r>
            <a:br>
              <a:rPr lang="en-GB" sz="2700" b="1" cap="all" dirty="0" smtClean="0">
                <a:effectLst/>
                <a:latin typeface="Arial"/>
                <a:ea typeface="Arial Narrow"/>
                <a:cs typeface="Arial Narrow"/>
              </a:rPr>
            </a:br>
            <a:r>
              <a:rPr lang="en-GB" sz="2700" b="1" cap="all" dirty="0" smtClean="0">
                <a:effectLst/>
                <a:latin typeface="Arial"/>
                <a:ea typeface="Arial Narrow"/>
                <a:cs typeface="Arial Narrow"/>
              </a:rPr>
              <a:t>1st </a:t>
            </a:r>
            <a:r>
              <a:rPr lang="en-GB" sz="2700" b="1" cap="all" dirty="0" smtClean="0">
                <a:effectLst/>
                <a:latin typeface="Arial"/>
                <a:ea typeface="Arial Narrow"/>
                <a:cs typeface="Arial Narrow"/>
              </a:rPr>
              <a:t>Central Africa HYDROMET FORUM</a:t>
            </a:r>
            <a:r>
              <a:rPr lang="fr-FR" sz="3600" dirty="0" smtClean="0">
                <a:effectLst/>
                <a:latin typeface="Times New Roman"/>
                <a:ea typeface="Times New Roman"/>
              </a:rPr>
              <a:t/>
            </a:r>
            <a:br>
              <a:rPr lang="fr-FR" sz="3600" dirty="0" smtClean="0">
                <a:effectLst/>
                <a:latin typeface="Times New Roman"/>
                <a:ea typeface="Times New Roman"/>
              </a:rPr>
            </a:br>
            <a:endParaRPr lang="fr-FR" dirty="0"/>
          </a:p>
        </p:txBody>
      </p:sp>
      <p:sp>
        <p:nvSpPr>
          <p:cNvPr id="3" name="Espace réservé du contenu 2"/>
          <p:cNvSpPr>
            <a:spLocks noGrp="1"/>
          </p:cNvSpPr>
          <p:nvPr>
            <p:ph idx="1"/>
          </p:nvPr>
        </p:nvSpPr>
        <p:spPr>
          <a:xfrm>
            <a:off x="457200" y="2032248"/>
            <a:ext cx="8229600" cy="3340968"/>
          </a:xfrm>
        </p:spPr>
        <p:txBody>
          <a:bodyPr/>
          <a:lstStyle/>
          <a:p>
            <a:pPr marL="0" indent="0" algn="ctr">
              <a:spcAft>
                <a:spcPts val="0"/>
              </a:spcAft>
              <a:buNone/>
              <a:tabLst>
                <a:tab pos="2047875" algn="l"/>
              </a:tabLst>
            </a:pPr>
            <a:r>
              <a:rPr lang="en-GB" dirty="0" smtClean="0">
                <a:solidFill>
                  <a:srgbClr val="000000"/>
                </a:solidFill>
                <a:effectLst/>
                <a:latin typeface="Arial" pitchFamily="34" charset="0"/>
                <a:ea typeface="Times New Roman"/>
                <a:cs typeface="Arial" pitchFamily="34" charset="0"/>
              </a:rPr>
              <a:t>REUNION DES RESPONSABLES DES SERVICES METEOROLOGIQUES DES ETATS DE LA </a:t>
            </a:r>
            <a:r>
              <a:rPr lang="en-GB" dirty="0" smtClean="0">
                <a:solidFill>
                  <a:srgbClr val="000000"/>
                </a:solidFill>
                <a:effectLst/>
                <a:latin typeface="Arial" pitchFamily="34" charset="0"/>
                <a:ea typeface="Times New Roman"/>
                <a:cs typeface="Arial" pitchFamily="34" charset="0"/>
              </a:rPr>
              <a:t>CEEAC</a:t>
            </a:r>
          </a:p>
          <a:p>
            <a:pPr marL="0" indent="0" algn="ctr">
              <a:spcAft>
                <a:spcPts val="0"/>
              </a:spcAft>
              <a:buNone/>
              <a:tabLst>
                <a:tab pos="2047875" algn="l"/>
              </a:tabLst>
            </a:pPr>
            <a:endParaRPr lang="fr-FR" dirty="0">
              <a:latin typeface="Arial" pitchFamily="34" charset="0"/>
              <a:ea typeface="Calibri"/>
              <a:cs typeface="Arial" pitchFamily="34" charset="0"/>
            </a:endParaRPr>
          </a:p>
          <a:p>
            <a:pPr marL="0" indent="0" algn="ctr">
              <a:buNone/>
            </a:pPr>
            <a:r>
              <a:rPr lang="en-GB" b="1" dirty="0" smtClean="0">
                <a:effectLst/>
                <a:latin typeface="Arial" pitchFamily="34" charset="0"/>
                <a:ea typeface="Times New Roman"/>
                <a:cs typeface="Arial" pitchFamily="34" charset="0"/>
              </a:rPr>
              <a:t>15 </a:t>
            </a:r>
            <a:r>
              <a:rPr lang="en-GB" b="1" dirty="0" err="1" smtClean="0">
                <a:effectLst/>
                <a:latin typeface="Arial" pitchFamily="34" charset="0"/>
                <a:ea typeface="Times New Roman"/>
                <a:cs typeface="Arial" pitchFamily="34" charset="0"/>
              </a:rPr>
              <a:t>Novembre</a:t>
            </a:r>
            <a:r>
              <a:rPr lang="en-GB" b="1" dirty="0" smtClean="0">
                <a:effectLst/>
                <a:latin typeface="Arial" pitchFamily="34" charset="0"/>
                <a:ea typeface="Times New Roman"/>
                <a:cs typeface="Arial" pitchFamily="34" charset="0"/>
              </a:rPr>
              <a:t> 2018</a:t>
            </a:r>
            <a:endParaRPr lang="fr-FR" dirty="0">
              <a:latin typeface="Arial" pitchFamily="34" charset="0"/>
              <a:cs typeface="Arial" pitchFamily="34" charset="0"/>
            </a:endParaRPr>
          </a:p>
        </p:txBody>
      </p:sp>
    </p:spTree>
    <p:extLst>
      <p:ext uri="{BB962C8B-B14F-4D97-AF65-F5344CB8AC3E}">
        <p14:creationId xmlns:p14="http://schemas.microsoft.com/office/powerpoint/2010/main" val="57600155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484784"/>
            <a:ext cx="8229600" cy="1656184"/>
          </a:xfrm>
        </p:spPr>
        <p:txBody>
          <a:bodyPr>
            <a:normAutofit fontScale="90000"/>
          </a:bodyPr>
          <a:lstStyle/>
          <a:p>
            <a:r>
              <a:rPr lang="fr-FR" dirty="0" smtClean="0">
                <a:latin typeface="Arial" pitchFamily="34" charset="0"/>
                <a:cs typeface="Arial" pitchFamily="34" charset="0"/>
              </a:rPr>
              <a:t/>
            </a:r>
            <a:br>
              <a:rPr lang="fr-FR" dirty="0" smtClean="0">
                <a:latin typeface="Arial" pitchFamily="34" charset="0"/>
                <a:cs typeface="Arial" pitchFamily="34" charset="0"/>
              </a:rPr>
            </a:br>
            <a:r>
              <a:rPr lang="fr-FR" sz="7300" dirty="0" smtClean="0">
                <a:latin typeface="Arial" pitchFamily="34" charset="0"/>
                <a:cs typeface="Arial" pitchFamily="34" charset="0"/>
              </a:rPr>
              <a:t>MERCI</a:t>
            </a:r>
            <a:r>
              <a:rPr lang="fr-FR" dirty="0">
                <a:latin typeface="Arial" pitchFamily="34" charset="0"/>
                <a:cs typeface="Arial" pitchFamily="34" charset="0"/>
              </a:rPr>
              <a:t/>
            </a:r>
            <a:br>
              <a:rPr lang="fr-FR" dirty="0">
                <a:latin typeface="Arial" pitchFamily="34" charset="0"/>
                <a:cs typeface="Arial" pitchFamily="34" charset="0"/>
              </a:rPr>
            </a:br>
            <a:endParaRPr lang="fr-FR" dirty="0"/>
          </a:p>
        </p:txBody>
      </p:sp>
    </p:spTree>
    <p:extLst>
      <p:ext uri="{BB962C8B-B14F-4D97-AF65-F5344CB8AC3E}">
        <p14:creationId xmlns:p14="http://schemas.microsoft.com/office/powerpoint/2010/main" val="333975456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73832"/>
            <a:ext cx="8229600" cy="1143000"/>
          </a:xfrm>
        </p:spPr>
        <p:txBody>
          <a:bodyPr>
            <a:noAutofit/>
          </a:bodyPr>
          <a:lstStyle/>
          <a:p>
            <a:r>
              <a:rPr lang="fr-FR" sz="4000" dirty="0" smtClean="0">
                <a:latin typeface="Arial" pitchFamily="34" charset="0"/>
                <a:cs typeface="Arial" pitchFamily="34" charset="0"/>
              </a:rPr>
              <a:t>PRINCIPAUX POINTS A L’ORDRE DU JOUR</a:t>
            </a:r>
            <a:endParaRPr lang="fr-FR" sz="4000" dirty="0">
              <a:latin typeface="Arial" pitchFamily="34" charset="0"/>
              <a:cs typeface="Arial" pitchFamily="34" charset="0"/>
            </a:endParaRPr>
          </a:p>
        </p:txBody>
      </p:sp>
      <p:sp>
        <p:nvSpPr>
          <p:cNvPr id="3" name="Espace réservé du contenu 2"/>
          <p:cNvSpPr>
            <a:spLocks noGrp="1"/>
          </p:cNvSpPr>
          <p:nvPr>
            <p:ph idx="1"/>
          </p:nvPr>
        </p:nvSpPr>
        <p:spPr>
          <a:xfrm>
            <a:off x="457200" y="2796195"/>
            <a:ext cx="8229600" cy="2577021"/>
          </a:xfrm>
        </p:spPr>
        <p:txBody>
          <a:bodyPr>
            <a:normAutofit fontScale="92500" lnSpcReduction="20000"/>
          </a:bodyPr>
          <a:lstStyle/>
          <a:p>
            <a:pPr marL="0" indent="0">
              <a:buNone/>
            </a:pPr>
            <a:endParaRPr lang="en-US" sz="2800" dirty="0" smtClean="0">
              <a:effectLst/>
              <a:latin typeface="Arial"/>
              <a:ea typeface="Times New Roman"/>
            </a:endParaRPr>
          </a:p>
          <a:p>
            <a:pPr lvl="0" algn="just">
              <a:spcAft>
                <a:spcPts val="1000"/>
              </a:spcAft>
              <a:buFont typeface="+mj-lt"/>
              <a:buAutoNum type="arabicPeriod"/>
            </a:pPr>
            <a:r>
              <a:rPr lang="fr-FR" sz="1800" dirty="0" smtClean="0">
                <a:latin typeface="Arial" pitchFamily="34" charset="0"/>
                <a:ea typeface="Times New Roman"/>
                <a:cs typeface="Arial" pitchFamily="34" charset="0"/>
              </a:rPr>
              <a:t>EXAMEN DU STATUT DU COMITÉ DES DIRECTEURS DES SERVICES MÉTÉOROLOGIQUES ET HYDROLOGIQUES D’AFRIQUE CENTRALE;</a:t>
            </a:r>
          </a:p>
          <a:p>
            <a:pPr lvl="0" algn="just">
              <a:spcAft>
                <a:spcPts val="1000"/>
              </a:spcAft>
              <a:buFont typeface="+mj-lt"/>
              <a:buAutoNum type="arabicPeriod"/>
            </a:pPr>
            <a:r>
              <a:rPr lang="fr-FR" sz="1800" dirty="0" smtClean="0">
                <a:latin typeface="Arial" pitchFamily="34" charset="0"/>
                <a:ea typeface="Times New Roman"/>
                <a:cs typeface="Arial" pitchFamily="34" charset="0"/>
              </a:rPr>
              <a:t>QUESTIONS RELATIVES A L’ORGANISATION METEOROLOGIQUE MONDIALE;</a:t>
            </a:r>
          </a:p>
          <a:p>
            <a:pPr lvl="0" algn="just">
              <a:spcAft>
                <a:spcPts val="1000"/>
              </a:spcAft>
              <a:buFont typeface="+mj-lt"/>
              <a:buAutoNum type="arabicPeriod"/>
            </a:pPr>
            <a:r>
              <a:rPr lang="en-US" sz="1800" dirty="0" smtClean="0">
                <a:latin typeface="Arial" pitchFamily="34" charset="0"/>
                <a:ea typeface="Times New Roman"/>
                <a:cs typeface="Arial" pitchFamily="34" charset="0"/>
              </a:rPr>
              <a:t>POINTS DES ACTIVITES HYDROMETEOROLOGIQUES AU NIVEAU DE LA CEEAC;</a:t>
            </a:r>
            <a:endParaRPr lang="fr-FR" sz="1800" dirty="0" smtClean="0">
              <a:latin typeface="Arial" pitchFamily="34" charset="0"/>
              <a:ea typeface="Times New Roman"/>
              <a:cs typeface="Arial" pitchFamily="34" charset="0"/>
            </a:endParaRPr>
          </a:p>
          <a:p>
            <a:pPr lvl="0" algn="just">
              <a:spcAft>
                <a:spcPts val="1000"/>
              </a:spcAft>
              <a:buFont typeface="+mj-lt"/>
              <a:buAutoNum type="arabicPeriod"/>
            </a:pPr>
            <a:r>
              <a:rPr lang="en-US" sz="1800" dirty="0" smtClean="0">
                <a:latin typeface="Arial" pitchFamily="34" charset="0"/>
                <a:ea typeface="Times New Roman"/>
                <a:cs typeface="Arial" pitchFamily="34" charset="0"/>
              </a:rPr>
              <a:t>RECOMMANDATIONS</a:t>
            </a:r>
            <a:endParaRPr lang="fr-FR" sz="1600" dirty="0">
              <a:latin typeface="Arial" pitchFamily="34" charset="0"/>
              <a:cs typeface="Arial" pitchFamily="34" charset="0"/>
            </a:endParaRPr>
          </a:p>
        </p:txBody>
      </p:sp>
    </p:spTree>
    <p:extLst>
      <p:ext uri="{BB962C8B-B14F-4D97-AF65-F5344CB8AC3E}">
        <p14:creationId xmlns:p14="http://schemas.microsoft.com/office/powerpoint/2010/main" val="160165344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marL="342900" lvl="0" indent="-342900">
              <a:lnSpc>
                <a:spcPct val="115000"/>
              </a:lnSpc>
              <a:spcBef>
                <a:spcPct val="20000"/>
              </a:spcBef>
              <a:spcAft>
                <a:spcPts val="1000"/>
              </a:spcAft>
            </a:pPr>
            <a:r>
              <a:rPr lang="en-US" sz="2000" b="1" dirty="0" smtClean="0">
                <a:effectLst/>
                <a:latin typeface="Arial"/>
                <a:ea typeface="Calibri"/>
                <a:cs typeface="Times New Roman"/>
              </a:rPr>
              <a:t/>
            </a:r>
            <a:br>
              <a:rPr lang="en-US" sz="2000" b="1" dirty="0" smtClean="0">
                <a:effectLst/>
                <a:latin typeface="Arial"/>
                <a:ea typeface="Calibri"/>
                <a:cs typeface="Times New Roman"/>
              </a:rPr>
            </a:br>
            <a:r>
              <a:rPr lang="en-US" sz="2000" b="1" dirty="0" smtClean="0">
                <a:effectLst/>
                <a:latin typeface="Arial"/>
                <a:ea typeface="Calibri"/>
                <a:cs typeface="Times New Roman"/>
              </a:rPr>
              <a:t/>
            </a:r>
            <a:br>
              <a:rPr lang="en-US" sz="2000" b="1" dirty="0" smtClean="0">
                <a:effectLst/>
                <a:latin typeface="Arial"/>
                <a:ea typeface="Calibri"/>
                <a:cs typeface="Times New Roman"/>
              </a:rPr>
            </a:br>
            <a:r>
              <a:rPr lang="en-US" sz="2000" b="1" dirty="0">
                <a:latin typeface="Arial"/>
                <a:ea typeface="Calibri"/>
                <a:cs typeface="Times New Roman"/>
              </a:rPr>
              <a:t/>
            </a:r>
            <a:br>
              <a:rPr lang="en-US" sz="2000" b="1" dirty="0">
                <a:latin typeface="Arial"/>
                <a:ea typeface="Calibri"/>
                <a:cs typeface="Times New Roman"/>
              </a:rPr>
            </a:br>
            <a:r>
              <a:rPr lang="en-US" sz="2000" b="1" dirty="0" smtClean="0">
                <a:latin typeface="Arial"/>
                <a:ea typeface="Calibri"/>
                <a:cs typeface="Times New Roman"/>
              </a:rPr>
              <a:t/>
            </a:r>
            <a:br>
              <a:rPr lang="en-US" sz="2000" b="1" dirty="0" smtClean="0">
                <a:latin typeface="Arial"/>
                <a:ea typeface="Calibri"/>
                <a:cs typeface="Times New Roman"/>
              </a:rPr>
            </a:br>
            <a:r>
              <a:rPr lang="fr-FR" sz="2000" b="1" dirty="0" smtClean="0">
                <a:solidFill>
                  <a:prstClr val="black"/>
                </a:solidFill>
                <a:latin typeface="Arial"/>
                <a:ea typeface="Times New Roman"/>
                <a:cs typeface="+mn-cs"/>
              </a:rPr>
              <a:t>EXAMEN </a:t>
            </a:r>
            <a:r>
              <a:rPr lang="fr-FR" sz="2000" b="1" dirty="0">
                <a:solidFill>
                  <a:prstClr val="black"/>
                </a:solidFill>
                <a:latin typeface="Arial"/>
                <a:ea typeface="Times New Roman"/>
                <a:cs typeface="+mn-cs"/>
              </a:rPr>
              <a:t>DU STATUT DU COMITÉ DES DIRECTEURS DES SERVICES MÉTÉOROLOGIQUES ET HYDROLOGIQUES D’AFRIQUE CENTRALE</a:t>
            </a:r>
            <a:r>
              <a:rPr lang="fr-FR" sz="2000" b="1" dirty="0">
                <a:solidFill>
                  <a:prstClr val="black"/>
                </a:solidFill>
                <a:latin typeface="Times New Roman"/>
                <a:ea typeface="Times New Roman"/>
                <a:cs typeface="+mn-cs"/>
              </a:rPr>
              <a:t/>
            </a:r>
            <a:br>
              <a:rPr lang="fr-FR" sz="2000" b="1" dirty="0">
                <a:solidFill>
                  <a:prstClr val="black"/>
                </a:solidFill>
                <a:latin typeface="Times New Roman"/>
                <a:ea typeface="Times New Roman"/>
                <a:cs typeface="+mn-cs"/>
              </a:rPr>
            </a:br>
            <a:r>
              <a:rPr lang="fr-FR" sz="5400" dirty="0">
                <a:ea typeface="Calibri"/>
                <a:cs typeface="Times New Roman"/>
              </a:rPr>
              <a:t/>
            </a:r>
            <a:br>
              <a:rPr lang="fr-FR" sz="5400" dirty="0">
                <a:ea typeface="Calibri"/>
                <a:cs typeface="Times New Roman"/>
              </a:rPr>
            </a:br>
            <a:endParaRPr lang="fr-FR" dirty="0"/>
          </a:p>
        </p:txBody>
      </p:sp>
      <p:sp>
        <p:nvSpPr>
          <p:cNvPr id="3" name="Espace réservé du contenu 2"/>
          <p:cNvSpPr>
            <a:spLocks noGrp="1"/>
          </p:cNvSpPr>
          <p:nvPr>
            <p:ph idx="1"/>
          </p:nvPr>
        </p:nvSpPr>
        <p:spPr/>
        <p:txBody>
          <a:bodyPr>
            <a:normAutofit/>
          </a:bodyPr>
          <a:lstStyle/>
          <a:p>
            <a:pPr algn="just">
              <a:tabLst>
                <a:tab pos="2047875" algn="l"/>
              </a:tabLst>
            </a:pPr>
            <a:r>
              <a:rPr lang="fr-FR" sz="2400" dirty="0" smtClean="0">
                <a:latin typeface="Arial"/>
                <a:ea typeface="Calibri"/>
                <a:cs typeface="Times New Roman"/>
              </a:rPr>
              <a:t>Le comité des responsables des SMHN </a:t>
            </a:r>
            <a:r>
              <a:rPr lang="fr-FR" altLang="zh-CN" sz="2400" smtClean="0">
                <a:latin typeface="Arial"/>
                <a:ea typeface="Calibri"/>
                <a:cs typeface="Times New Roman"/>
              </a:rPr>
              <a:t>de la CEEAC</a:t>
            </a:r>
            <a:r>
              <a:rPr lang="fr-FR" sz="2400" smtClean="0">
                <a:latin typeface="Arial"/>
                <a:ea typeface="Calibri"/>
                <a:cs typeface="Times New Roman"/>
              </a:rPr>
              <a:t> </a:t>
            </a:r>
            <a:r>
              <a:rPr lang="fr-FR" sz="2400" dirty="0" smtClean="0">
                <a:latin typeface="Arial"/>
                <a:ea typeface="Calibri"/>
                <a:cs typeface="Times New Roman"/>
              </a:rPr>
              <a:t>est une plateforme d’échange dont le but est  de promouvoir le développement </a:t>
            </a:r>
            <a:r>
              <a:rPr lang="fr-FR" sz="2400" dirty="0">
                <a:latin typeface="Arial"/>
                <a:ea typeface="Calibri"/>
                <a:cs typeface="Times New Roman"/>
              </a:rPr>
              <a:t>des </a:t>
            </a:r>
            <a:r>
              <a:rPr lang="fr-FR" sz="2400" dirty="0" smtClean="0">
                <a:latin typeface="Arial"/>
                <a:ea typeface="Calibri"/>
                <a:cs typeface="Times New Roman"/>
              </a:rPr>
              <a:t>services hydrométéorologiques de la sous-régions .</a:t>
            </a:r>
          </a:p>
          <a:p>
            <a:pPr marL="0" indent="0" algn="just">
              <a:spcAft>
                <a:spcPts val="0"/>
              </a:spcAft>
              <a:buNone/>
              <a:tabLst>
                <a:tab pos="2047875" algn="l"/>
              </a:tabLst>
            </a:pPr>
            <a:endParaRPr lang="fr-FR" sz="2400" dirty="0" smtClean="0">
              <a:latin typeface="Arial"/>
              <a:ea typeface="Calibri"/>
              <a:cs typeface="Times New Roman"/>
            </a:endParaRPr>
          </a:p>
          <a:p>
            <a:pPr algn="just">
              <a:spcAft>
                <a:spcPts val="0"/>
              </a:spcAft>
              <a:tabLst>
                <a:tab pos="2047875" algn="l"/>
              </a:tabLst>
            </a:pPr>
            <a:r>
              <a:rPr lang="fr-FR" sz="2400" dirty="0" smtClean="0">
                <a:latin typeface="Arial"/>
                <a:ea typeface="Calibri"/>
                <a:cs typeface="Times New Roman"/>
              </a:rPr>
              <a:t>Le projet de statut a </a:t>
            </a:r>
            <a:r>
              <a:rPr lang="fr-FR" sz="2400" dirty="0">
                <a:latin typeface="Arial"/>
                <a:ea typeface="Calibri"/>
                <a:cs typeface="Times New Roman"/>
              </a:rPr>
              <a:t>fait l’objet d’un examen minutieux tant sur la forme que sur le fond</a:t>
            </a:r>
            <a:r>
              <a:rPr lang="fr-FR" sz="2400" dirty="0" smtClean="0">
                <a:latin typeface="Arial"/>
                <a:ea typeface="Calibri"/>
                <a:cs typeface="Times New Roman"/>
              </a:rPr>
              <a:t>.</a:t>
            </a:r>
          </a:p>
          <a:p>
            <a:pPr marL="0" indent="0" algn="just">
              <a:spcAft>
                <a:spcPts val="0"/>
              </a:spcAft>
              <a:buNone/>
              <a:tabLst>
                <a:tab pos="2047875" algn="l"/>
              </a:tabLst>
            </a:pPr>
            <a:endParaRPr lang="fr-FR" sz="2400" dirty="0" smtClean="0">
              <a:latin typeface="Arial"/>
              <a:ea typeface="Calibri"/>
              <a:cs typeface="Times New Roman"/>
            </a:endParaRPr>
          </a:p>
          <a:p>
            <a:pPr algn="just">
              <a:spcAft>
                <a:spcPts val="0"/>
              </a:spcAft>
              <a:tabLst>
                <a:tab pos="2047875" algn="l"/>
              </a:tabLst>
            </a:pPr>
            <a:r>
              <a:rPr lang="fr-FR" sz="2400" dirty="0" smtClean="0">
                <a:latin typeface="Arial"/>
                <a:ea typeface="Calibri"/>
                <a:cs typeface="Times New Roman"/>
              </a:rPr>
              <a:t>Son adoption pourrait avoir lieu lors de </a:t>
            </a:r>
            <a:r>
              <a:rPr lang="fr-FR" sz="2400" dirty="0">
                <a:latin typeface="Arial"/>
                <a:ea typeface="Calibri"/>
                <a:cs typeface="Times New Roman"/>
              </a:rPr>
              <a:t>la prochaine conférence des </a:t>
            </a:r>
            <a:r>
              <a:rPr lang="fr-FR" sz="2400" dirty="0" smtClean="0">
                <a:latin typeface="Arial"/>
                <a:ea typeface="Calibri"/>
                <a:cs typeface="Times New Roman"/>
              </a:rPr>
              <a:t>Ministres en charge de la météorologie</a:t>
            </a:r>
            <a:r>
              <a:rPr lang="fr-FR" sz="2400" dirty="0">
                <a:latin typeface="Arial"/>
                <a:ea typeface="Calibri"/>
                <a:cs typeface="Times New Roman"/>
              </a:rPr>
              <a:t> </a:t>
            </a:r>
            <a:r>
              <a:rPr lang="fr-FR" sz="2400" dirty="0" smtClean="0">
                <a:latin typeface="Arial"/>
                <a:ea typeface="Calibri"/>
                <a:cs typeface="Times New Roman"/>
              </a:rPr>
              <a:t>prévue l’année prochaine</a:t>
            </a:r>
            <a:r>
              <a:rPr lang="fr-FR" sz="2400" b="1" dirty="0" smtClean="0">
                <a:latin typeface="Arial"/>
                <a:ea typeface="Calibri"/>
                <a:cs typeface="Times New Roman"/>
              </a:rPr>
              <a:t>.</a:t>
            </a:r>
            <a:endParaRPr lang="fr-FR" sz="2400" dirty="0">
              <a:ea typeface="Calibri"/>
              <a:cs typeface="Times New Roman"/>
            </a:endParaRPr>
          </a:p>
        </p:txBody>
      </p:sp>
    </p:spTree>
    <p:extLst>
      <p:ext uri="{BB962C8B-B14F-4D97-AF65-F5344CB8AC3E}">
        <p14:creationId xmlns:p14="http://schemas.microsoft.com/office/powerpoint/2010/main" val="219473102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2800" b="1" dirty="0" smtClean="0">
                <a:effectLst/>
                <a:latin typeface="Arial"/>
                <a:ea typeface="Times New Roman"/>
              </a:rPr>
              <a:t>QUESTIONS RELATIVES A L’ORGANISATION METEOROLOGIQUE MONDIALE</a:t>
            </a:r>
            <a:endParaRPr lang="fr-FR" sz="2800" dirty="0"/>
          </a:p>
        </p:txBody>
      </p:sp>
      <p:sp>
        <p:nvSpPr>
          <p:cNvPr id="3" name="Espace réservé du contenu 2"/>
          <p:cNvSpPr>
            <a:spLocks noGrp="1"/>
          </p:cNvSpPr>
          <p:nvPr>
            <p:ph idx="1"/>
          </p:nvPr>
        </p:nvSpPr>
        <p:spPr>
          <a:xfrm>
            <a:off x="457200" y="1600200"/>
            <a:ext cx="8229600" cy="5069160"/>
          </a:xfrm>
        </p:spPr>
        <p:txBody>
          <a:bodyPr>
            <a:normAutofit fontScale="25000" lnSpcReduction="20000"/>
          </a:bodyPr>
          <a:lstStyle/>
          <a:p>
            <a:pPr marL="0" indent="0" algn="just">
              <a:lnSpc>
                <a:spcPct val="170000"/>
              </a:lnSpc>
              <a:spcAft>
                <a:spcPts val="0"/>
              </a:spcAft>
              <a:buNone/>
              <a:tabLst>
                <a:tab pos="2047875" algn="l"/>
              </a:tabLst>
            </a:pPr>
            <a:r>
              <a:rPr lang="en-US" sz="4800" dirty="0" smtClean="0">
                <a:effectLst/>
                <a:latin typeface="Arial"/>
                <a:ea typeface="Calibri"/>
                <a:cs typeface="Times New Roman"/>
              </a:rPr>
              <a:t> </a:t>
            </a:r>
            <a:r>
              <a:rPr lang="fr-FR" sz="6200" u="sng" dirty="0" smtClean="0">
                <a:latin typeface="Arial" pitchFamily="34" charset="0"/>
                <a:ea typeface="Calibri"/>
                <a:cs typeface="Arial" pitchFamily="34" charset="0"/>
              </a:rPr>
              <a:t>Ré</a:t>
            </a:r>
            <a:r>
              <a:rPr lang="fr-FR" sz="6200" u="sng" dirty="0" smtClean="0">
                <a:effectLst/>
                <a:latin typeface="Arial" pitchFamily="34" charset="0"/>
                <a:ea typeface="Calibri"/>
                <a:cs typeface="Arial" pitchFamily="34" charset="0"/>
              </a:rPr>
              <a:t>forme</a:t>
            </a:r>
            <a:r>
              <a:rPr lang="en-US" sz="6200" u="sng" dirty="0" smtClean="0">
                <a:effectLst/>
                <a:latin typeface="Arial" pitchFamily="34" charset="0"/>
                <a:ea typeface="Calibri"/>
                <a:cs typeface="Arial" pitchFamily="34" charset="0"/>
              </a:rPr>
              <a:t> de </a:t>
            </a:r>
            <a:r>
              <a:rPr lang="fr-FR" sz="6200" u="sng" dirty="0" smtClean="0">
                <a:effectLst/>
                <a:latin typeface="Arial" pitchFamily="34" charset="0"/>
                <a:ea typeface="Calibri"/>
                <a:cs typeface="Arial" pitchFamily="34" charset="0"/>
              </a:rPr>
              <a:t>l’OMM</a:t>
            </a:r>
            <a:r>
              <a:rPr lang="en-US" sz="6200" dirty="0" smtClean="0">
                <a:effectLst/>
                <a:latin typeface="Arial" pitchFamily="34" charset="0"/>
                <a:ea typeface="Calibri"/>
                <a:cs typeface="Arial" pitchFamily="34" charset="0"/>
              </a:rPr>
              <a:t>: Les </a:t>
            </a:r>
            <a:r>
              <a:rPr lang="fr-FR" sz="6200" dirty="0" smtClean="0">
                <a:effectLst/>
                <a:latin typeface="Arial" pitchFamily="34" charset="0"/>
                <a:ea typeface="Calibri"/>
                <a:cs typeface="Arial" pitchFamily="34" charset="0"/>
              </a:rPr>
              <a:t>membres</a:t>
            </a:r>
            <a:r>
              <a:rPr lang="en-US" sz="6200" dirty="0" smtClean="0">
                <a:effectLst/>
                <a:latin typeface="Arial" pitchFamily="34" charset="0"/>
                <a:ea typeface="Calibri"/>
                <a:cs typeface="Arial" pitchFamily="34" charset="0"/>
              </a:rPr>
              <a:t> de l’OMM se </a:t>
            </a:r>
            <a:r>
              <a:rPr lang="fr-FR" sz="6200" dirty="0" smtClean="0">
                <a:effectLst/>
                <a:latin typeface="Arial" pitchFamily="34" charset="0"/>
                <a:ea typeface="Calibri"/>
                <a:cs typeface="Arial" pitchFamily="34" charset="0"/>
              </a:rPr>
              <a:t>sont</a:t>
            </a:r>
            <a:r>
              <a:rPr lang="en-US" sz="6200" dirty="0" smtClean="0">
                <a:effectLst/>
                <a:latin typeface="Arial" pitchFamily="34" charset="0"/>
                <a:ea typeface="Calibri"/>
                <a:cs typeface="Arial" pitchFamily="34" charset="0"/>
              </a:rPr>
              <a:t> </a:t>
            </a:r>
            <a:r>
              <a:rPr lang="en-US" sz="6200" dirty="0" err="1" smtClean="0">
                <a:effectLst/>
                <a:latin typeface="Arial" pitchFamily="34" charset="0"/>
                <a:ea typeface="Calibri"/>
                <a:cs typeface="Arial" pitchFamily="34" charset="0"/>
              </a:rPr>
              <a:t>engagés</a:t>
            </a:r>
            <a:r>
              <a:rPr lang="en-US" sz="6200" dirty="0" smtClean="0">
                <a:effectLst/>
                <a:latin typeface="Arial" pitchFamily="34" charset="0"/>
                <a:ea typeface="Calibri"/>
                <a:cs typeface="Arial" pitchFamily="34" charset="0"/>
              </a:rPr>
              <a:t> </a:t>
            </a:r>
            <a:r>
              <a:rPr lang="en-US" sz="6200" dirty="0" smtClean="0">
                <a:latin typeface="Arial" pitchFamily="34" charset="0"/>
                <a:ea typeface="Calibri"/>
                <a:cs typeface="Arial" pitchFamily="34" charset="0"/>
              </a:rPr>
              <a:t>à </a:t>
            </a:r>
            <a:r>
              <a:rPr lang="en-US" sz="6200" dirty="0" err="1" smtClean="0">
                <a:effectLst/>
                <a:latin typeface="Arial" pitchFamily="34" charset="0"/>
                <a:ea typeface="Calibri"/>
                <a:cs typeface="Arial" pitchFamily="34" charset="0"/>
              </a:rPr>
              <a:t>réformer</a:t>
            </a:r>
            <a:r>
              <a:rPr lang="en-US" sz="6200" dirty="0" smtClean="0">
                <a:effectLst/>
                <a:latin typeface="Arial" pitchFamily="34" charset="0"/>
                <a:ea typeface="Calibri"/>
                <a:cs typeface="Arial" pitchFamily="34" charset="0"/>
              </a:rPr>
              <a:t> la </a:t>
            </a:r>
            <a:r>
              <a:rPr lang="en-US" sz="6200" dirty="0" err="1" smtClean="0">
                <a:effectLst/>
                <a:latin typeface="Arial" pitchFamily="34" charset="0"/>
                <a:ea typeface="Calibri"/>
                <a:cs typeface="Arial" pitchFamily="34" charset="0"/>
              </a:rPr>
              <a:t>gouvernance</a:t>
            </a:r>
            <a:r>
              <a:rPr lang="en-US" sz="6200" dirty="0" smtClean="0">
                <a:effectLst/>
                <a:latin typeface="Arial" pitchFamily="34" charset="0"/>
                <a:ea typeface="Calibri"/>
                <a:cs typeface="Arial" pitchFamily="34" charset="0"/>
              </a:rPr>
              <a:t> de </a:t>
            </a:r>
            <a:r>
              <a:rPr lang="en-US" sz="6200" dirty="0" err="1" smtClean="0">
                <a:effectLst/>
                <a:latin typeface="Arial" pitchFamily="34" charset="0"/>
                <a:ea typeface="Calibri"/>
                <a:cs typeface="Arial" pitchFamily="34" charset="0"/>
              </a:rPr>
              <a:t>celle</a:t>
            </a:r>
            <a:r>
              <a:rPr lang="en-US" sz="6200" dirty="0" smtClean="0">
                <a:effectLst/>
                <a:latin typeface="Arial" pitchFamily="34" charset="0"/>
                <a:ea typeface="Calibri"/>
                <a:cs typeface="Arial" pitchFamily="34" charset="0"/>
              </a:rPr>
              <a:t>-ci de </a:t>
            </a:r>
            <a:r>
              <a:rPr lang="en-US" sz="6200" dirty="0" err="1" smtClean="0">
                <a:effectLst/>
                <a:latin typeface="Arial" pitchFamily="34" charset="0"/>
                <a:ea typeface="Calibri"/>
                <a:cs typeface="Arial" pitchFamily="34" charset="0"/>
              </a:rPr>
              <a:t>facon</a:t>
            </a:r>
            <a:r>
              <a:rPr lang="en-US" sz="6200" dirty="0" smtClean="0">
                <a:effectLst/>
                <a:latin typeface="Arial" pitchFamily="34" charset="0"/>
                <a:ea typeface="Calibri"/>
                <a:cs typeface="Arial" pitchFamily="34" charset="0"/>
              </a:rPr>
              <a:t> à </a:t>
            </a:r>
            <a:r>
              <a:rPr lang="en-US" sz="6200" dirty="0" err="1" smtClean="0">
                <a:effectLst/>
                <a:latin typeface="Arial" pitchFamily="34" charset="0"/>
                <a:ea typeface="Calibri"/>
                <a:cs typeface="Arial" pitchFamily="34" charset="0"/>
              </a:rPr>
              <a:t>mieux</a:t>
            </a:r>
            <a:r>
              <a:rPr lang="en-US" sz="6200" dirty="0" smtClean="0">
                <a:effectLst/>
                <a:latin typeface="Arial" pitchFamily="34" charset="0"/>
                <a:ea typeface="Calibri"/>
                <a:cs typeface="Arial" pitchFamily="34" charset="0"/>
              </a:rPr>
              <a:t> </a:t>
            </a:r>
            <a:r>
              <a:rPr lang="en-US" sz="6200" dirty="0" err="1" smtClean="0">
                <a:effectLst/>
                <a:latin typeface="Arial" pitchFamily="34" charset="0"/>
                <a:ea typeface="Calibri"/>
                <a:cs typeface="Arial" pitchFamily="34" charset="0"/>
              </a:rPr>
              <a:t>répondre</a:t>
            </a:r>
            <a:r>
              <a:rPr lang="en-US" sz="6200" dirty="0" smtClean="0">
                <a:effectLst/>
                <a:latin typeface="Arial" pitchFamily="34" charset="0"/>
                <a:ea typeface="Calibri"/>
                <a:cs typeface="Arial" pitchFamily="34" charset="0"/>
              </a:rPr>
              <a:t> a la </a:t>
            </a:r>
            <a:r>
              <a:rPr lang="en-US" sz="6200" dirty="0" err="1" smtClean="0">
                <a:effectLst/>
                <a:latin typeface="Arial" pitchFamily="34" charset="0"/>
                <a:ea typeface="Calibri"/>
                <a:cs typeface="Arial" pitchFamily="34" charset="0"/>
              </a:rPr>
              <a:t>demande</a:t>
            </a:r>
            <a:r>
              <a:rPr lang="en-US" sz="6200" dirty="0" smtClean="0">
                <a:effectLst/>
                <a:latin typeface="Arial" pitchFamily="34" charset="0"/>
                <a:ea typeface="Calibri"/>
                <a:cs typeface="Arial" pitchFamily="34" charset="0"/>
              </a:rPr>
              <a:t> </a:t>
            </a:r>
            <a:r>
              <a:rPr lang="en-US" sz="6200" dirty="0" err="1" smtClean="0">
                <a:effectLst/>
                <a:latin typeface="Arial" pitchFamily="34" charset="0"/>
                <a:ea typeface="Calibri"/>
                <a:cs typeface="Arial" pitchFamily="34" charset="0"/>
              </a:rPr>
              <a:t>croissante</a:t>
            </a:r>
            <a:r>
              <a:rPr lang="en-US" sz="6200" dirty="0" smtClean="0">
                <a:effectLst/>
                <a:latin typeface="Arial" pitchFamily="34" charset="0"/>
                <a:ea typeface="Calibri"/>
                <a:cs typeface="Arial" pitchFamily="34" charset="0"/>
              </a:rPr>
              <a:t> de la </a:t>
            </a:r>
            <a:r>
              <a:rPr lang="en-US" sz="6200" dirty="0" err="1" smtClean="0">
                <a:effectLst/>
                <a:latin typeface="Arial" pitchFamily="34" charset="0"/>
                <a:ea typeface="Calibri"/>
                <a:cs typeface="Arial" pitchFamily="34" charset="0"/>
              </a:rPr>
              <a:t>communaute</a:t>
            </a:r>
            <a:r>
              <a:rPr lang="fr-FR" altLang="zh-CN" sz="6200" smtClean="0">
                <a:effectLst/>
                <a:latin typeface="Arial" pitchFamily="34" charset="0"/>
                <a:ea typeface="Calibri"/>
                <a:cs typeface="Arial" pitchFamily="34" charset="0"/>
              </a:rPr>
              <a:t>e</a:t>
            </a:r>
            <a:r>
              <a:rPr lang="en-US" sz="6200" smtClean="0">
                <a:effectLst/>
                <a:latin typeface="Arial" pitchFamily="34" charset="0"/>
                <a:ea typeface="Calibri"/>
                <a:cs typeface="Arial" pitchFamily="34" charset="0"/>
              </a:rPr>
              <a:t> </a:t>
            </a:r>
            <a:r>
              <a:rPr lang="en-US" sz="6200" dirty="0" err="1" smtClean="0">
                <a:effectLst/>
                <a:latin typeface="Arial" pitchFamily="34" charset="0"/>
                <a:ea typeface="Calibri"/>
                <a:cs typeface="Arial" pitchFamily="34" charset="0"/>
              </a:rPr>
              <a:t>mondiale</a:t>
            </a:r>
            <a:r>
              <a:rPr lang="en-US" sz="6200" dirty="0" smtClean="0">
                <a:effectLst/>
                <a:latin typeface="Arial" pitchFamily="34" charset="0"/>
                <a:ea typeface="Calibri"/>
                <a:cs typeface="Arial" pitchFamily="34" charset="0"/>
              </a:rPr>
              <a:t> en </a:t>
            </a:r>
            <a:r>
              <a:rPr lang="en-US" sz="6200" dirty="0" err="1" smtClean="0">
                <a:effectLst/>
                <a:latin typeface="Arial" pitchFamily="34" charset="0"/>
                <a:ea typeface="Calibri"/>
                <a:cs typeface="Arial" pitchFamily="34" charset="0"/>
              </a:rPr>
              <a:t>matiere</a:t>
            </a:r>
            <a:r>
              <a:rPr lang="en-US" sz="6200" dirty="0" smtClean="0">
                <a:effectLst/>
                <a:latin typeface="Arial" pitchFamily="34" charset="0"/>
                <a:ea typeface="Calibri"/>
                <a:cs typeface="Arial" pitchFamily="34" charset="0"/>
              </a:rPr>
              <a:t> de savoir-faire </a:t>
            </a:r>
            <a:r>
              <a:rPr lang="en-US" sz="6200" dirty="0" err="1" smtClean="0">
                <a:effectLst/>
                <a:latin typeface="Arial" pitchFamily="34" charset="0"/>
                <a:ea typeface="Calibri"/>
                <a:cs typeface="Arial" pitchFamily="34" charset="0"/>
              </a:rPr>
              <a:t>dans</a:t>
            </a:r>
            <a:r>
              <a:rPr lang="en-US" sz="6200" dirty="0" smtClean="0">
                <a:effectLst/>
                <a:latin typeface="Arial" pitchFamily="34" charset="0"/>
                <a:ea typeface="Calibri"/>
                <a:cs typeface="Arial" pitchFamily="34" charset="0"/>
              </a:rPr>
              <a:t> le </a:t>
            </a:r>
            <a:r>
              <a:rPr lang="en-US" sz="6200" dirty="0" err="1" smtClean="0">
                <a:effectLst/>
                <a:latin typeface="Arial" pitchFamily="34" charset="0"/>
                <a:ea typeface="Calibri"/>
                <a:cs typeface="Arial" pitchFamily="34" charset="0"/>
              </a:rPr>
              <a:t>domaine</a:t>
            </a:r>
            <a:r>
              <a:rPr lang="en-US" sz="6200" dirty="0" smtClean="0">
                <a:effectLst/>
                <a:latin typeface="Arial" pitchFamily="34" charset="0"/>
                <a:ea typeface="Calibri"/>
                <a:cs typeface="Arial" pitchFamily="34" charset="0"/>
              </a:rPr>
              <a:t> du temps, du </a:t>
            </a:r>
            <a:r>
              <a:rPr lang="en-US" sz="6200" dirty="0" err="1" smtClean="0">
                <a:effectLst/>
                <a:latin typeface="Arial" pitchFamily="34" charset="0"/>
                <a:ea typeface="Calibri"/>
                <a:cs typeface="Arial" pitchFamily="34" charset="0"/>
              </a:rPr>
              <a:t>climat</a:t>
            </a:r>
            <a:r>
              <a:rPr lang="en-US" sz="6200" dirty="0" smtClean="0">
                <a:effectLst/>
                <a:latin typeface="Arial" pitchFamily="34" charset="0"/>
                <a:ea typeface="Calibri"/>
                <a:cs typeface="Arial" pitchFamily="34" charset="0"/>
              </a:rPr>
              <a:t> et de </a:t>
            </a:r>
            <a:r>
              <a:rPr lang="en-US" sz="6200" dirty="0" err="1" smtClean="0">
                <a:effectLst/>
                <a:latin typeface="Arial" pitchFamily="34" charset="0"/>
                <a:ea typeface="Calibri"/>
                <a:cs typeface="Arial" pitchFamily="34" charset="0"/>
              </a:rPr>
              <a:t>l’eau</a:t>
            </a:r>
            <a:r>
              <a:rPr lang="en-US" sz="6200" dirty="0" smtClean="0">
                <a:effectLst/>
                <a:latin typeface="Arial" pitchFamily="34" charset="0"/>
                <a:ea typeface="Calibri"/>
                <a:cs typeface="Arial" pitchFamily="34" charset="0"/>
              </a:rPr>
              <a:t>.</a:t>
            </a:r>
            <a:r>
              <a:rPr lang="fr-FR" sz="6200" b="1" dirty="0" smtClean="0">
                <a:solidFill>
                  <a:srgbClr val="C0504D"/>
                </a:solidFill>
                <a:latin typeface="Arial" pitchFamily="34" charset="0"/>
                <a:ea typeface="Calibri"/>
                <a:cs typeface="Arial" pitchFamily="34" charset="0"/>
              </a:rPr>
              <a:t> </a:t>
            </a:r>
            <a:r>
              <a:rPr lang="fr-FR" sz="6200" dirty="0" smtClean="0">
                <a:latin typeface="Arial" pitchFamily="34" charset="0"/>
                <a:ea typeface="Calibri"/>
                <a:cs typeface="Arial" pitchFamily="34" charset="0"/>
              </a:rPr>
              <a:t>Ainsi, la structuration des organes constituants de l’OMM tels que le Conseil exécutif, les Commissions techniques et les Associations régionales est en cours de révision et sera validée lors du prochain congrès de 2019.</a:t>
            </a:r>
          </a:p>
          <a:p>
            <a:pPr marL="0" indent="0" algn="just">
              <a:lnSpc>
                <a:spcPct val="170000"/>
              </a:lnSpc>
              <a:spcAft>
                <a:spcPts val="0"/>
              </a:spcAft>
              <a:buNone/>
              <a:tabLst>
                <a:tab pos="2047875" algn="l"/>
              </a:tabLst>
            </a:pPr>
            <a:endParaRPr lang="fr-FR" sz="6200" dirty="0">
              <a:latin typeface="Arial" pitchFamily="34" charset="0"/>
              <a:ea typeface="Calibri"/>
              <a:cs typeface="Arial" pitchFamily="34" charset="0"/>
            </a:endParaRPr>
          </a:p>
          <a:p>
            <a:pPr marL="0" indent="0" algn="just">
              <a:lnSpc>
                <a:spcPct val="170000"/>
              </a:lnSpc>
              <a:buNone/>
              <a:tabLst>
                <a:tab pos="2047875" algn="l"/>
              </a:tabLst>
            </a:pPr>
            <a:r>
              <a:rPr lang="en-US" sz="6200" u="sng" dirty="0" smtClean="0">
                <a:effectLst/>
                <a:latin typeface="Arial" pitchFamily="34" charset="0"/>
                <a:ea typeface="Calibri"/>
                <a:cs typeface="Arial" pitchFamily="34" charset="0"/>
              </a:rPr>
              <a:t>SWFDP for Central Africa: </a:t>
            </a:r>
            <a:r>
              <a:rPr lang="en-US" sz="6200" dirty="0" smtClean="0">
                <a:effectLst/>
                <a:latin typeface="Arial" pitchFamily="34" charset="0"/>
                <a:ea typeface="Calibri"/>
                <a:cs typeface="Arial" pitchFamily="34" charset="0"/>
              </a:rPr>
              <a:t> </a:t>
            </a:r>
            <a:r>
              <a:rPr lang="fr-FR" sz="6200" dirty="0">
                <a:latin typeface="Arial" pitchFamily="34" charset="0"/>
                <a:ea typeface="Calibri"/>
                <a:cs typeface="Arial" pitchFamily="34" charset="0"/>
              </a:rPr>
              <a:t>C</a:t>
            </a:r>
            <a:r>
              <a:rPr lang="fr-FR" sz="6200" dirty="0" smtClean="0">
                <a:latin typeface="Arial" pitchFamily="34" charset="0"/>
                <a:ea typeface="Calibri"/>
                <a:cs typeface="Arial" pitchFamily="34" charset="0"/>
              </a:rPr>
              <a:t>e projet </a:t>
            </a:r>
            <a:r>
              <a:rPr lang="fr-FR" sz="6200" dirty="0">
                <a:latin typeface="Arial" pitchFamily="34" charset="0"/>
                <a:ea typeface="Calibri"/>
                <a:cs typeface="Arial" pitchFamily="34" charset="0"/>
              </a:rPr>
              <a:t>vise à renforcer les capacités des </a:t>
            </a:r>
            <a:r>
              <a:rPr lang="fr-FR" sz="6200" dirty="0" smtClean="0">
                <a:latin typeface="Arial" pitchFamily="34" charset="0"/>
                <a:ea typeface="Calibri"/>
                <a:cs typeface="Arial" pitchFamily="34" charset="0"/>
              </a:rPr>
              <a:t>SMHN, </a:t>
            </a:r>
            <a:r>
              <a:rPr lang="fr-FR" sz="6200" dirty="0">
                <a:latin typeface="Arial" pitchFamily="34" charset="0"/>
                <a:ea typeface="Calibri"/>
                <a:cs typeface="Arial" pitchFamily="34" charset="0"/>
              </a:rPr>
              <a:t>afin </a:t>
            </a:r>
            <a:r>
              <a:rPr lang="fr-FR" sz="6200" dirty="0" smtClean="0">
                <a:latin typeface="Arial" pitchFamily="34" charset="0"/>
                <a:ea typeface="Calibri"/>
                <a:cs typeface="Arial" pitchFamily="34" charset="0"/>
              </a:rPr>
              <a:t>qu’ils fassent efficacement </a:t>
            </a:r>
            <a:r>
              <a:rPr lang="fr-FR" sz="6200" dirty="0">
                <a:latin typeface="Arial" pitchFamily="34" charset="0"/>
                <a:ea typeface="Calibri"/>
                <a:cs typeface="Arial" pitchFamily="34" charset="0"/>
              </a:rPr>
              <a:t>face aux évènements </a:t>
            </a:r>
            <a:r>
              <a:rPr lang="fr-FR" sz="6200" dirty="0" smtClean="0">
                <a:latin typeface="Arial" pitchFamily="34" charset="0"/>
                <a:ea typeface="Calibri"/>
                <a:cs typeface="Arial" pitchFamily="34" charset="0"/>
              </a:rPr>
              <a:t>extrêmes </a:t>
            </a:r>
            <a:r>
              <a:rPr lang="fr-FR" sz="6200" dirty="0">
                <a:latin typeface="Arial" pitchFamily="34" charset="0"/>
                <a:ea typeface="Calibri"/>
                <a:cs typeface="Arial" pitchFamily="34" charset="0"/>
              </a:rPr>
              <a:t>d’origine météorologique. A date, l’Afrique Centrale est la seule sous-région à ne pas être </a:t>
            </a:r>
            <a:r>
              <a:rPr lang="fr-FR" sz="6200" dirty="0" smtClean="0">
                <a:latin typeface="Arial" pitchFamily="34" charset="0"/>
                <a:ea typeface="Calibri"/>
                <a:cs typeface="Arial" pitchFamily="34" charset="0"/>
              </a:rPr>
              <a:t>dotée </a:t>
            </a:r>
            <a:r>
              <a:rPr lang="fr-FR" sz="6200" dirty="0">
                <a:latin typeface="Arial" pitchFamily="34" charset="0"/>
                <a:ea typeface="Calibri"/>
                <a:cs typeface="Arial" pitchFamily="34" charset="0"/>
              </a:rPr>
              <a:t>d’un tel mécanisme. Toutefois, des mesures sont en cours au niveau de l’OMM pour son implémentation dans notre sous-région. Cependant, les SMHN   doivent se doter de capacités techniques conséquentes (disponibilité d’internet, </a:t>
            </a:r>
            <a:r>
              <a:rPr lang="fr-FR" sz="6200" dirty="0" smtClean="0">
                <a:latin typeface="Arial" pitchFamily="34" charset="0"/>
                <a:ea typeface="Calibri"/>
                <a:cs typeface="Arial" pitchFamily="34" charset="0"/>
              </a:rPr>
              <a:t>prévisionnistes qualifiés) </a:t>
            </a:r>
            <a:r>
              <a:rPr lang="fr-FR" sz="6200" dirty="0">
                <a:latin typeface="Arial" pitchFamily="34" charset="0"/>
                <a:ea typeface="Calibri"/>
                <a:cs typeface="Arial" pitchFamily="34" charset="0"/>
              </a:rPr>
              <a:t>pour la mise en œuvre effective de ce </a:t>
            </a:r>
            <a:r>
              <a:rPr lang="fr-FR" sz="6200" dirty="0" smtClean="0">
                <a:latin typeface="Arial" pitchFamily="34" charset="0"/>
                <a:ea typeface="Calibri"/>
                <a:cs typeface="Arial" pitchFamily="34" charset="0"/>
              </a:rPr>
              <a:t>projet.</a:t>
            </a:r>
          </a:p>
        </p:txBody>
      </p:sp>
    </p:spTree>
    <p:extLst>
      <p:ext uri="{BB962C8B-B14F-4D97-AF65-F5344CB8AC3E}">
        <p14:creationId xmlns:p14="http://schemas.microsoft.com/office/powerpoint/2010/main" val="246038207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2400" b="1" dirty="0">
                <a:latin typeface="Arial"/>
                <a:ea typeface="Times New Roman"/>
              </a:rPr>
              <a:t>QUESTIONS RELATIVES A L’ORGANISATION METEOROLOGIQUE MONDIALE</a:t>
            </a:r>
            <a:endParaRPr lang="fr-FR" sz="2400" dirty="0"/>
          </a:p>
        </p:txBody>
      </p:sp>
      <p:sp>
        <p:nvSpPr>
          <p:cNvPr id="3" name="Espace réservé du contenu 2"/>
          <p:cNvSpPr>
            <a:spLocks noGrp="1"/>
          </p:cNvSpPr>
          <p:nvPr>
            <p:ph idx="1"/>
          </p:nvPr>
        </p:nvSpPr>
        <p:spPr/>
        <p:txBody>
          <a:bodyPr>
            <a:normAutofit fontScale="40000" lnSpcReduction="20000"/>
          </a:bodyPr>
          <a:lstStyle/>
          <a:p>
            <a:pPr marL="0" indent="0" algn="just">
              <a:lnSpc>
                <a:spcPct val="170000"/>
              </a:lnSpc>
              <a:spcAft>
                <a:spcPts val="0"/>
              </a:spcAft>
              <a:buNone/>
              <a:tabLst>
                <a:tab pos="2047875" algn="l"/>
              </a:tabLst>
            </a:pPr>
            <a:r>
              <a:rPr lang="fr-FR" sz="4200" u="sng" dirty="0">
                <a:latin typeface="Arial"/>
                <a:ea typeface="Calibri"/>
                <a:cs typeface="Times New Roman"/>
              </a:rPr>
              <a:t>Participation aux réunions de l’OMM</a:t>
            </a:r>
            <a:r>
              <a:rPr lang="fr-FR" sz="4200" dirty="0">
                <a:latin typeface="Arial"/>
                <a:ea typeface="Calibri"/>
                <a:cs typeface="Times New Roman"/>
              </a:rPr>
              <a:t>: prendre part aux prochaines rencontres: RECO /RAI -17,  AMCOMET IV </a:t>
            </a:r>
            <a:r>
              <a:rPr lang="fr-FR" sz="4200" dirty="0" smtClean="0">
                <a:latin typeface="Arial"/>
                <a:ea typeface="Calibri"/>
                <a:cs typeface="Times New Roman"/>
              </a:rPr>
              <a:t>prévu</a:t>
            </a:r>
            <a:r>
              <a:rPr lang="fr-FR" altLang="zh-CN" sz="4200" dirty="0" smtClean="0">
                <a:latin typeface="Arial"/>
                <a:ea typeface="Calibri"/>
                <a:cs typeface="Times New Roman"/>
              </a:rPr>
              <a:t>e</a:t>
            </a:r>
            <a:r>
              <a:rPr lang="fr-FR" sz="4200" dirty="0" smtClean="0">
                <a:latin typeface="Arial"/>
                <a:ea typeface="Calibri"/>
                <a:cs typeface="Times New Roman"/>
              </a:rPr>
              <a:t>s </a:t>
            </a:r>
            <a:r>
              <a:rPr lang="fr-FR" sz="4200" dirty="0">
                <a:latin typeface="Arial"/>
                <a:ea typeface="Calibri"/>
                <a:cs typeface="Times New Roman"/>
              </a:rPr>
              <a:t>au Caire du 16 au </a:t>
            </a:r>
            <a:r>
              <a:rPr lang="fr-FR" sz="4200" dirty="0" smtClean="0">
                <a:latin typeface="Arial"/>
                <a:ea typeface="Calibri"/>
                <a:cs typeface="Times New Roman"/>
              </a:rPr>
              <a:t>23  </a:t>
            </a:r>
            <a:r>
              <a:rPr lang="fr-FR" sz="4200" dirty="0">
                <a:latin typeface="Arial"/>
                <a:ea typeface="Calibri"/>
                <a:cs typeface="Times New Roman"/>
              </a:rPr>
              <a:t>février 2018</a:t>
            </a:r>
            <a:r>
              <a:rPr lang="fr-FR" sz="4200" dirty="0">
                <a:ea typeface="Calibri"/>
                <a:cs typeface="Times New Roman"/>
              </a:rPr>
              <a:t>. </a:t>
            </a:r>
            <a:r>
              <a:rPr lang="fr-FR" sz="4200" dirty="0">
                <a:latin typeface="Arial"/>
                <a:ea typeface="Calibri"/>
                <a:cs typeface="Times New Roman"/>
              </a:rPr>
              <a:t>S’agissant de l’AMCOMET, l’attention a été tirée sur la nécessité pour nos Ministres de prendre personnellement part à </a:t>
            </a:r>
            <a:r>
              <a:rPr lang="fr-FR" sz="4200" dirty="0" smtClean="0">
                <a:latin typeface="Arial"/>
                <a:ea typeface="Calibri"/>
                <a:cs typeface="Times New Roman"/>
              </a:rPr>
              <a:t>l’AMCOMET, et de s’acquitter de leurs responsabilités vis-à-vis de </a:t>
            </a:r>
            <a:r>
              <a:rPr lang="fr-FR" sz="4200" dirty="0" smtClean="0">
                <a:latin typeface="Arial" pitchFamily="34" charset="0"/>
                <a:ea typeface="Calibri"/>
                <a:cs typeface="Arial" pitchFamily="34" charset="0"/>
              </a:rPr>
              <a:t>l’AMCOMET et de l’OMM</a:t>
            </a:r>
            <a:r>
              <a:rPr lang="fr-FR" sz="4200" dirty="0">
                <a:latin typeface="Arial" pitchFamily="34" charset="0"/>
                <a:ea typeface="Calibri"/>
                <a:cs typeface="Arial" pitchFamily="34" charset="0"/>
              </a:rPr>
              <a:t>. </a:t>
            </a:r>
            <a:endParaRPr lang="fr-FR" sz="4200" dirty="0" smtClean="0">
              <a:latin typeface="Arial" pitchFamily="34" charset="0"/>
              <a:ea typeface="Calibri"/>
              <a:cs typeface="Arial" pitchFamily="34" charset="0"/>
            </a:endParaRPr>
          </a:p>
          <a:p>
            <a:pPr marL="0" indent="0" algn="just">
              <a:lnSpc>
                <a:spcPct val="170000"/>
              </a:lnSpc>
              <a:spcAft>
                <a:spcPts val="0"/>
              </a:spcAft>
              <a:buNone/>
              <a:tabLst>
                <a:tab pos="2047875" algn="l"/>
              </a:tabLst>
            </a:pPr>
            <a:endParaRPr lang="fr-FR" sz="4200" dirty="0">
              <a:latin typeface="Arial" pitchFamily="34" charset="0"/>
              <a:ea typeface="Calibri"/>
              <a:cs typeface="Arial" pitchFamily="34" charset="0"/>
            </a:endParaRPr>
          </a:p>
          <a:p>
            <a:pPr marL="0" indent="0" algn="just">
              <a:lnSpc>
                <a:spcPct val="170000"/>
              </a:lnSpc>
              <a:buNone/>
            </a:pPr>
            <a:r>
              <a:rPr lang="fr-FR" sz="4200" u="sng" dirty="0" smtClean="0">
                <a:latin typeface="Arial" pitchFamily="34" charset="0"/>
                <a:cs typeface="Arial" pitchFamily="34" charset="0"/>
              </a:rPr>
              <a:t>17 </a:t>
            </a:r>
            <a:r>
              <a:rPr lang="fr-FR" sz="4200" u="sng" dirty="0">
                <a:latin typeface="Arial" pitchFamily="34" charset="0"/>
                <a:cs typeface="Arial" pitchFamily="34" charset="0"/>
              </a:rPr>
              <a:t>objectifs du développement durable</a:t>
            </a:r>
            <a:r>
              <a:rPr lang="fr-FR" sz="4200" dirty="0">
                <a:latin typeface="Arial" pitchFamily="34" charset="0"/>
                <a:cs typeface="Arial" pitchFamily="34" charset="0"/>
              </a:rPr>
              <a:t> pour sauver le monde, qui  donnent la marche à suivre pour parvenir à un avenir meilleur et plus durable pour tous. Ils répondent aux défis mondiaux auxquels nous sommes </a:t>
            </a:r>
            <a:r>
              <a:rPr lang="fr-FR" sz="4200" dirty="0" smtClean="0">
                <a:latin typeface="Arial" pitchFamily="34" charset="0"/>
                <a:cs typeface="Arial" pitchFamily="34" charset="0"/>
              </a:rPr>
              <a:t>confrontés, notamment, </a:t>
            </a:r>
            <a:r>
              <a:rPr lang="fr-FR" sz="4200" dirty="0">
                <a:latin typeface="Arial" pitchFamily="34" charset="0"/>
                <a:cs typeface="Arial" pitchFamily="34" charset="0"/>
              </a:rPr>
              <a:t>ceux liés à la pauvreté, aux inégalités, au climat, à la dégradation de l’environnement, à la </a:t>
            </a:r>
            <a:r>
              <a:rPr lang="fr-FR" sz="4200" dirty="0" smtClean="0">
                <a:latin typeface="Arial" pitchFamily="34" charset="0"/>
                <a:cs typeface="Arial" pitchFamily="34" charset="0"/>
              </a:rPr>
              <a:t>prospérité.</a:t>
            </a:r>
            <a:endParaRPr lang="fr-FR" sz="4200" dirty="0">
              <a:latin typeface="Arial" pitchFamily="34" charset="0"/>
              <a:cs typeface="Arial" pitchFamily="34" charset="0"/>
            </a:endParaRPr>
          </a:p>
          <a:p>
            <a:pPr marL="0" lvl="0" indent="0" algn="just">
              <a:lnSpc>
                <a:spcPct val="150000"/>
              </a:lnSpc>
              <a:buNone/>
              <a:tabLst>
                <a:tab pos="2047875" algn="l"/>
              </a:tabLst>
            </a:pPr>
            <a:endParaRPr lang="fr-FR" dirty="0">
              <a:ea typeface="Calibri"/>
              <a:cs typeface="Times New Roman"/>
            </a:endParaRPr>
          </a:p>
          <a:p>
            <a:pPr marL="0" indent="0">
              <a:buNone/>
            </a:pPr>
            <a:endParaRPr lang="fr-FR" dirty="0"/>
          </a:p>
        </p:txBody>
      </p:sp>
    </p:spTree>
    <p:extLst>
      <p:ext uri="{BB962C8B-B14F-4D97-AF65-F5344CB8AC3E}">
        <p14:creationId xmlns:p14="http://schemas.microsoft.com/office/powerpoint/2010/main" val="231340826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z="2800" b="1" dirty="0">
                <a:solidFill>
                  <a:prstClr val="black"/>
                </a:solidFill>
                <a:latin typeface="Arial"/>
                <a:ea typeface="Times New Roman"/>
              </a:rPr>
              <a:t>QUESTIONS </a:t>
            </a:r>
            <a:r>
              <a:rPr lang="en-US" sz="2800" b="1" dirty="0" smtClean="0">
                <a:solidFill>
                  <a:prstClr val="black"/>
                </a:solidFill>
                <a:latin typeface="Arial"/>
                <a:ea typeface="Times New Roman"/>
              </a:rPr>
              <a:t>RELATIVES </a:t>
            </a:r>
            <a:r>
              <a:rPr lang="en-US" sz="2800" b="1" dirty="0">
                <a:solidFill>
                  <a:prstClr val="black"/>
                </a:solidFill>
                <a:latin typeface="Arial"/>
                <a:ea typeface="Times New Roman"/>
              </a:rPr>
              <a:t>A L’ORGANISATION METEOROLOGIQUE MONDIALE</a:t>
            </a:r>
            <a:endParaRPr lang="fr-FR" dirty="0"/>
          </a:p>
        </p:txBody>
      </p:sp>
      <p:sp>
        <p:nvSpPr>
          <p:cNvPr id="3" name="Espace réservé du contenu 2"/>
          <p:cNvSpPr>
            <a:spLocks noGrp="1"/>
          </p:cNvSpPr>
          <p:nvPr>
            <p:ph idx="1"/>
          </p:nvPr>
        </p:nvSpPr>
        <p:spPr/>
        <p:txBody>
          <a:bodyPr>
            <a:normAutofit fontScale="47500" lnSpcReduction="20000"/>
          </a:bodyPr>
          <a:lstStyle/>
          <a:p>
            <a:pPr marL="0" indent="0" algn="just">
              <a:lnSpc>
                <a:spcPct val="170000"/>
              </a:lnSpc>
              <a:buNone/>
              <a:tabLst>
                <a:tab pos="2047875" algn="l"/>
              </a:tabLst>
            </a:pPr>
            <a:r>
              <a:rPr lang="fr-FR" sz="2500" dirty="0" smtClean="0">
                <a:latin typeface="Arial"/>
                <a:ea typeface="Calibri"/>
                <a:cs typeface="Times New Roman"/>
              </a:rPr>
              <a:t>Sources </a:t>
            </a:r>
            <a:r>
              <a:rPr lang="fr-FR" sz="2500" dirty="0">
                <a:latin typeface="Arial"/>
                <a:ea typeface="Calibri"/>
                <a:cs typeface="Times New Roman"/>
              </a:rPr>
              <a:t>de financement disponibles dans le secteur du </a:t>
            </a:r>
            <a:r>
              <a:rPr lang="fr-FR" sz="2500" dirty="0" smtClean="0">
                <a:latin typeface="Arial"/>
                <a:ea typeface="Calibri"/>
                <a:cs typeface="Times New Roman"/>
              </a:rPr>
              <a:t>climat, </a:t>
            </a:r>
            <a:r>
              <a:rPr lang="fr-FR" sz="2500" dirty="0">
                <a:latin typeface="Arial"/>
                <a:ea typeface="Calibri"/>
                <a:cs typeface="Times New Roman"/>
              </a:rPr>
              <a:t>à savoir : </a:t>
            </a:r>
            <a:endParaRPr lang="fr-FR" sz="2500" dirty="0">
              <a:ea typeface="Calibri"/>
              <a:cs typeface="Times New Roman"/>
            </a:endParaRPr>
          </a:p>
          <a:p>
            <a:pPr lvl="0" algn="just">
              <a:lnSpc>
                <a:spcPct val="170000"/>
              </a:lnSpc>
              <a:buFont typeface="Wingdings" pitchFamily="2" charset="2"/>
              <a:buChar char="Ø"/>
              <a:tabLst>
                <a:tab pos="2047875" algn="l"/>
              </a:tabLst>
            </a:pPr>
            <a:r>
              <a:rPr lang="fr-FR" sz="2500" u="sng" dirty="0" smtClean="0">
                <a:latin typeface="Arial"/>
                <a:ea typeface="Calibri"/>
                <a:cs typeface="Times New Roman"/>
              </a:rPr>
              <a:t>Les Initiatives </a:t>
            </a:r>
            <a:r>
              <a:rPr lang="fr-FR" sz="2500" u="sng" dirty="0">
                <a:latin typeface="Arial"/>
                <a:ea typeface="Calibri"/>
                <a:cs typeface="Times New Roman"/>
              </a:rPr>
              <a:t>CREWS </a:t>
            </a:r>
            <a:r>
              <a:rPr lang="fr-FR" sz="2500" dirty="0">
                <a:latin typeface="Arial"/>
                <a:ea typeface="Calibri"/>
                <a:cs typeface="Times New Roman"/>
              </a:rPr>
              <a:t>(</a:t>
            </a:r>
            <a:r>
              <a:rPr lang="fr-FR" sz="2500" dirty="0" err="1">
                <a:latin typeface="Arial"/>
                <a:ea typeface="Calibri"/>
                <a:cs typeface="Times New Roman"/>
              </a:rPr>
              <a:t>Climate</a:t>
            </a:r>
            <a:r>
              <a:rPr lang="fr-FR" sz="2500" dirty="0">
                <a:latin typeface="Arial"/>
                <a:ea typeface="Calibri"/>
                <a:cs typeface="Times New Roman"/>
              </a:rPr>
              <a:t> </a:t>
            </a:r>
            <a:r>
              <a:rPr lang="fr-FR" sz="2500" dirty="0" err="1">
                <a:latin typeface="Arial"/>
                <a:ea typeface="Calibri"/>
                <a:cs typeface="Times New Roman"/>
              </a:rPr>
              <a:t>Risk</a:t>
            </a:r>
            <a:r>
              <a:rPr lang="fr-FR" sz="2500" dirty="0">
                <a:latin typeface="Arial"/>
                <a:ea typeface="Calibri"/>
                <a:cs typeface="Times New Roman"/>
              </a:rPr>
              <a:t> and </a:t>
            </a:r>
            <a:r>
              <a:rPr lang="fr-FR" sz="2500" dirty="0" err="1">
                <a:latin typeface="Arial"/>
                <a:ea typeface="Calibri"/>
                <a:cs typeface="Times New Roman"/>
              </a:rPr>
              <a:t>Early</a:t>
            </a:r>
            <a:r>
              <a:rPr lang="fr-FR" sz="2500" dirty="0">
                <a:latin typeface="Arial"/>
                <a:ea typeface="Calibri"/>
                <a:cs typeface="Times New Roman"/>
              </a:rPr>
              <a:t> Warning System</a:t>
            </a:r>
            <a:r>
              <a:rPr lang="fr-FR" sz="2500" dirty="0" smtClean="0">
                <a:latin typeface="Arial"/>
                <a:ea typeface="Calibri"/>
                <a:cs typeface="Times New Roman"/>
              </a:rPr>
              <a:t>): vise </a:t>
            </a:r>
            <a:r>
              <a:rPr lang="fr-FR" sz="2500" dirty="0">
                <a:latin typeface="Arial"/>
                <a:ea typeface="Calibri"/>
                <a:cs typeface="Times New Roman"/>
              </a:rPr>
              <a:t>à accroitre les capacités des pays en voies de développement et des </a:t>
            </a:r>
            <a:r>
              <a:rPr lang="fr-FR" sz="2500" dirty="0" smtClean="0">
                <a:latin typeface="Arial"/>
                <a:ea typeface="Calibri"/>
                <a:cs typeface="Times New Roman"/>
              </a:rPr>
              <a:t>petits pays insulaires pour </a:t>
            </a:r>
            <a:r>
              <a:rPr lang="fr-FR" sz="2500" dirty="0">
                <a:latin typeface="Arial"/>
                <a:ea typeface="Calibri"/>
                <a:cs typeface="Times New Roman"/>
              </a:rPr>
              <a:t>générer et disséminer les alertes précoces afin de faire efficacement face aux différents aléas climatiques. Un montant de 30M de dollars a pu être mobilisé par l’Australie, la France, l’Allemagne, les Pays-Bas pour </a:t>
            </a:r>
            <a:r>
              <a:rPr lang="fr-FR" sz="2500" dirty="0" smtClean="0">
                <a:latin typeface="Arial"/>
                <a:ea typeface="Calibri"/>
                <a:cs typeface="Times New Roman"/>
              </a:rPr>
              <a:t>cette initiative.</a:t>
            </a:r>
          </a:p>
          <a:p>
            <a:pPr lvl="0" algn="just">
              <a:lnSpc>
                <a:spcPct val="170000"/>
              </a:lnSpc>
              <a:buFont typeface="Wingdings" pitchFamily="2" charset="2"/>
              <a:buChar char="Ø"/>
              <a:tabLst>
                <a:tab pos="2047875" algn="l"/>
              </a:tabLst>
            </a:pPr>
            <a:endParaRPr lang="fr-FR" sz="2500" dirty="0" smtClean="0">
              <a:latin typeface="Arial"/>
              <a:ea typeface="Calibri"/>
              <a:cs typeface="Times New Roman"/>
            </a:endParaRPr>
          </a:p>
          <a:p>
            <a:pPr lvl="0" algn="just">
              <a:lnSpc>
                <a:spcPct val="170000"/>
              </a:lnSpc>
              <a:buFont typeface="Wingdings" pitchFamily="2" charset="2"/>
              <a:buChar char="Ø"/>
              <a:tabLst>
                <a:tab pos="2047875" algn="l"/>
              </a:tabLst>
            </a:pPr>
            <a:r>
              <a:rPr lang="fr-FR" sz="2500" u="sng" dirty="0" smtClean="0">
                <a:latin typeface="Arial"/>
                <a:ea typeface="Calibri"/>
                <a:cs typeface="Times New Roman"/>
              </a:rPr>
              <a:t>Fond </a:t>
            </a:r>
            <a:r>
              <a:rPr lang="fr-FR" sz="2500" u="sng" dirty="0">
                <a:latin typeface="Arial"/>
                <a:ea typeface="Calibri"/>
                <a:cs typeface="Times New Roman"/>
              </a:rPr>
              <a:t>vert </a:t>
            </a:r>
            <a:r>
              <a:rPr lang="fr-FR" sz="2500" u="sng" dirty="0" smtClean="0">
                <a:latin typeface="Arial"/>
                <a:ea typeface="Calibri"/>
                <a:cs typeface="Times New Roman"/>
              </a:rPr>
              <a:t> climat</a:t>
            </a:r>
            <a:r>
              <a:rPr lang="fr-FR" sz="2500" dirty="0" smtClean="0">
                <a:latin typeface="Arial"/>
                <a:ea typeface="Calibri"/>
                <a:cs typeface="Times New Roman"/>
              </a:rPr>
              <a:t>: </a:t>
            </a:r>
            <a:r>
              <a:rPr lang="fr-FR" sz="2500" dirty="0" smtClean="0">
                <a:latin typeface="Arial" pitchFamily="34" charset="0"/>
                <a:cs typeface="Arial" pitchFamily="34" charset="0"/>
              </a:rPr>
              <a:t>mécanisme </a:t>
            </a:r>
            <a:r>
              <a:rPr lang="fr-FR" sz="2500" dirty="0">
                <a:latin typeface="Arial" pitchFamily="34" charset="0"/>
                <a:cs typeface="Arial" pitchFamily="34" charset="0"/>
              </a:rPr>
              <a:t>financier de l'Organisation des </a:t>
            </a:r>
            <a:r>
              <a:rPr lang="fr-FR" sz="2500" dirty="0" smtClean="0">
                <a:latin typeface="Arial" pitchFamily="34" charset="0"/>
                <a:cs typeface="Arial" pitchFamily="34" charset="0"/>
              </a:rPr>
              <a:t>Nations-Unies</a:t>
            </a:r>
            <a:r>
              <a:rPr lang="fr-FR" sz="2500" dirty="0">
                <a:latin typeface="Arial" pitchFamily="34" charset="0"/>
                <a:cs typeface="Arial" pitchFamily="34" charset="0"/>
              </a:rPr>
              <a:t>, rattaché à la Convention-cadre des </a:t>
            </a:r>
            <a:r>
              <a:rPr lang="fr-FR" sz="2500" dirty="0" smtClean="0">
                <a:latin typeface="Arial" pitchFamily="34" charset="0"/>
                <a:cs typeface="Arial" pitchFamily="34" charset="0"/>
              </a:rPr>
              <a:t>Nations-Unies </a:t>
            </a:r>
            <a:r>
              <a:rPr lang="fr-FR" sz="2500" dirty="0">
                <a:latin typeface="Arial" pitchFamily="34" charset="0"/>
                <a:cs typeface="Arial" pitchFamily="34" charset="0"/>
              </a:rPr>
              <a:t>sur les changements </a:t>
            </a:r>
            <a:r>
              <a:rPr lang="fr-FR" sz="2500" dirty="0" smtClean="0">
                <a:latin typeface="Arial" pitchFamily="34" charset="0"/>
                <a:cs typeface="Arial" pitchFamily="34" charset="0"/>
              </a:rPr>
              <a:t>climatiques (CCNUCC). L’O</a:t>
            </a:r>
            <a:r>
              <a:rPr lang="fr-FR" sz="2500" dirty="0" smtClean="0">
                <a:latin typeface="Arial" pitchFamily="34" charset="0"/>
                <a:ea typeface="Calibri"/>
                <a:cs typeface="Arial" pitchFamily="34" charset="0"/>
              </a:rPr>
              <a:t>MM, entité accréditée pour ce fond,   va fournir  des conseils  techniques au GCF pour analyser le « </a:t>
            </a:r>
            <a:r>
              <a:rPr lang="fr-FR" sz="2500" dirty="0" err="1" smtClean="0">
                <a:latin typeface="Arial" pitchFamily="34" charset="0"/>
                <a:ea typeface="Calibri"/>
                <a:cs typeface="Arial" pitchFamily="34" charset="0"/>
              </a:rPr>
              <a:t>climate</a:t>
            </a:r>
            <a:r>
              <a:rPr lang="fr-FR" sz="2500" dirty="0" smtClean="0">
                <a:latin typeface="Arial" pitchFamily="34" charset="0"/>
                <a:ea typeface="Calibri"/>
                <a:cs typeface="Arial" pitchFamily="34" charset="0"/>
              </a:rPr>
              <a:t> rational » (justification climat du projet) soumis au fond vert.</a:t>
            </a:r>
          </a:p>
          <a:p>
            <a:pPr lvl="0" algn="just">
              <a:lnSpc>
                <a:spcPct val="170000"/>
              </a:lnSpc>
              <a:buFont typeface="Wingdings" pitchFamily="2" charset="2"/>
              <a:buChar char="Ø"/>
              <a:tabLst>
                <a:tab pos="2047875" algn="l"/>
              </a:tabLst>
            </a:pPr>
            <a:endParaRPr lang="fr-FR" sz="2500" dirty="0" smtClean="0">
              <a:latin typeface="Arial" pitchFamily="34" charset="0"/>
              <a:ea typeface="Calibri"/>
              <a:cs typeface="Arial" pitchFamily="34" charset="0"/>
            </a:endParaRPr>
          </a:p>
          <a:p>
            <a:pPr lvl="0" algn="just">
              <a:lnSpc>
                <a:spcPct val="150000"/>
              </a:lnSpc>
              <a:buFont typeface="Wingdings" pitchFamily="2" charset="2"/>
              <a:buChar char="Ø"/>
              <a:tabLst>
                <a:tab pos="2047875" algn="l"/>
              </a:tabLst>
            </a:pPr>
            <a:r>
              <a:rPr lang="fr-FR" sz="2500" u="sng" dirty="0" smtClean="0">
                <a:latin typeface="Arial" pitchFamily="34" charset="0"/>
                <a:ea typeface="Calibri"/>
                <a:cs typeface="Arial" pitchFamily="34" charset="0"/>
              </a:rPr>
              <a:t>Fond d’adaptation</a:t>
            </a:r>
            <a:r>
              <a:rPr lang="fr-FR" sz="2500" dirty="0" smtClean="0">
                <a:latin typeface="Arial" pitchFamily="34" charset="0"/>
                <a:ea typeface="Calibri"/>
                <a:cs typeface="Arial" pitchFamily="34" charset="0"/>
              </a:rPr>
              <a:t>: </a:t>
            </a:r>
            <a:r>
              <a:rPr lang="fr-FR" sz="2500" dirty="0" smtClean="0">
                <a:latin typeface="Arial" pitchFamily="34" charset="0"/>
                <a:cs typeface="Arial" pitchFamily="34" charset="0"/>
              </a:rPr>
              <a:t>fond </a:t>
            </a:r>
            <a:r>
              <a:rPr lang="fr-FR" sz="2500" dirty="0">
                <a:latin typeface="Arial" pitchFamily="34" charset="0"/>
                <a:cs typeface="Arial" pitchFamily="34" charset="0"/>
              </a:rPr>
              <a:t>alimenté, pour l'essentiel, par une </a:t>
            </a:r>
            <a:r>
              <a:rPr lang="fr-FR" sz="2500" dirty="0" smtClean="0">
                <a:latin typeface="Arial" pitchFamily="34" charset="0"/>
                <a:cs typeface="Arial" pitchFamily="34" charset="0"/>
              </a:rPr>
              <a:t>taxe </a:t>
            </a:r>
            <a:r>
              <a:rPr lang="fr-FR" sz="2500" dirty="0">
                <a:latin typeface="Arial" pitchFamily="34" charset="0"/>
                <a:cs typeface="Arial" pitchFamily="34" charset="0"/>
              </a:rPr>
              <a:t>internationale fondée sur le Mécanisme de développement propre (MDP) mis en place </a:t>
            </a:r>
            <a:r>
              <a:rPr lang="fr-FR" sz="2500" dirty="0" smtClean="0">
                <a:latin typeface="Arial" pitchFamily="34" charset="0"/>
                <a:cs typeface="Arial" pitchFamily="34" charset="0"/>
              </a:rPr>
              <a:t>pour </a:t>
            </a:r>
            <a:r>
              <a:rPr lang="fr-FR" sz="2500" dirty="0">
                <a:latin typeface="Arial" pitchFamily="34" charset="0"/>
                <a:cs typeface="Arial" pitchFamily="34" charset="0"/>
              </a:rPr>
              <a:t>financer des projets ou des programmes d'adaptation au changement </a:t>
            </a:r>
            <a:r>
              <a:rPr lang="fr-FR" sz="2500" dirty="0" smtClean="0">
                <a:latin typeface="Arial" pitchFamily="34" charset="0"/>
                <a:cs typeface="Arial" pitchFamily="34" charset="0"/>
              </a:rPr>
              <a:t>climatique dans </a:t>
            </a:r>
            <a:r>
              <a:rPr lang="fr-FR" sz="2500" dirty="0">
                <a:latin typeface="Arial" pitchFamily="34" charset="0"/>
                <a:cs typeface="Arial" pitchFamily="34" charset="0"/>
              </a:rPr>
              <a:t>les pays en </a:t>
            </a:r>
            <a:r>
              <a:rPr lang="fr-FR" sz="2500" dirty="0" smtClean="0">
                <a:latin typeface="Arial" pitchFamily="34" charset="0"/>
                <a:cs typeface="Arial" pitchFamily="34" charset="0"/>
              </a:rPr>
              <a:t>développement.</a:t>
            </a:r>
            <a:endParaRPr lang="fr-FR" dirty="0">
              <a:latin typeface="Arial" pitchFamily="34" charset="0"/>
              <a:ea typeface="Calibri"/>
              <a:cs typeface="Arial" pitchFamily="34" charset="0"/>
            </a:endParaRPr>
          </a:p>
        </p:txBody>
      </p:sp>
    </p:spTree>
    <p:extLst>
      <p:ext uri="{BB962C8B-B14F-4D97-AF65-F5344CB8AC3E}">
        <p14:creationId xmlns:p14="http://schemas.microsoft.com/office/powerpoint/2010/main" val="9242253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dirty="0" smtClean="0">
                <a:effectLst/>
                <a:latin typeface="Arial"/>
                <a:ea typeface="Times New Roman"/>
              </a:rPr>
              <a:t>QUESTIONS RELATIVES A LA CEEAC</a:t>
            </a:r>
            <a:endParaRPr lang="fr-FR" dirty="0"/>
          </a:p>
        </p:txBody>
      </p:sp>
      <p:sp>
        <p:nvSpPr>
          <p:cNvPr id="3" name="Espace réservé du contenu 2"/>
          <p:cNvSpPr>
            <a:spLocks noGrp="1"/>
          </p:cNvSpPr>
          <p:nvPr>
            <p:ph idx="1"/>
          </p:nvPr>
        </p:nvSpPr>
        <p:spPr/>
        <p:txBody>
          <a:bodyPr>
            <a:noAutofit/>
          </a:bodyPr>
          <a:lstStyle/>
          <a:p>
            <a:pPr marL="0" indent="0" algn="just">
              <a:lnSpc>
                <a:spcPct val="150000"/>
              </a:lnSpc>
              <a:spcAft>
                <a:spcPts val="0"/>
              </a:spcAft>
              <a:buNone/>
              <a:tabLst>
                <a:tab pos="2047875" algn="l"/>
              </a:tabLst>
            </a:pPr>
            <a:r>
              <a:rPr lang="fr-FR" sz="1200" u="sng" dirty="0">
                <a:latin typeface="Arial" pitchFamily="34" charset="0"/>
                <a:ea typeface="Calibri"/>
                <a:cs typeface="Arial" pitchFamily="34" charset="0"/>
              </a:rPr>
              <a:t>P</a:t>
            </a:r>
            <a:r>
              <a:rPr lang="fr-FR" sz="1200" u="sng" dirty="0" smtClean="0">
                <a:latin typeface="Arial" pitchFamily="34" charset="0"/>
                <a:ea typeface="Calibri"/>
                <a:cs typeface="Arial" pitchFamily="34" charset="0"/>
              </a:rPr>
              <a:t>oint </a:t>
            </a:r>
            <a:r>
              <a:rPr lang="fr-FR" sz="1200" u="sng" dirty="0">
                <a:latin typeface="Arial" pitchFamily="34" charset="0"/>
                <a:ea typeface="Calibri"/>
                <a:cs typeface="Arial" pitchFamily="34" charset="0"/>
              </a:rPr>
              <a:t>sur l’avancement </a:t>
            </a:r>
            <a:r>
              <a:rPr lang="fr-FR" sz="1200" u="sng" dirty="0" smtClean="0">
                <a:latin typeface="Arial" pitchFamily="34" charset="0"/>
                <a:ea typeface="Calibri"/>
                <a:cs typeface="Arial" pitchFamily="34" charset="0"/>
              </a:rPr>
              <a:t>du </a:t>
            </a:r>
            <a:r>
              <a:rPr lang="fr-FR" sz="1200" u="sng" dirty="0">
                <a:latin typeface="Arial" pitchFamily="34" charset="0"/>
                <a:ea typeface="Calibri"/>
                <a:cs typeface="Arial" pitchFamily="34" charset="0"/>
              </a:rPr>
              <a:t>projet </a:t>
            </a:r>
            <a:r>
              <a:rPr lang="fr-FR" sz="1200" u="sng" dirty="0" smtClean="0">
                <a:latin typeface="Arial" pitchFamily="34" charset="0"/>
                <a:ea typeface="Calibri"/>
                <a:cs typeface="Arial" pitchFamily="34" charset="0"/>
              </a:rPr>
              <a:t> SAWIDRA logé </a:t>
            </a:r>
            <a:r>
              <a:rPr lang="fr-FR" sz="1200" u="sng" dirty="0">
                <a:latin typeface="Arial" pitchFamily="34" charset="0"/>
                <a:ea typeface="Calibri"/>
                <a:cs typeface="Arial" pitchFamily="34" charset="0"/>
              </a:rPr>
              <a:t>au CAPAC de Douala</a:t>
            </a:r>
            <a:r>
              <a:rPr lang="fr-FR" sz="1200" dirty="0">
                <a:latin typeface="Arial" pitchFamily="34" charset="0"/>
                <a:ea typeface="Calibri"/>
                <a:cs typeface="Arial" pitchFamily="34" charset="0"/>
              </a:rPr>
              <a:t>. </a:t>
            </a:r>
          </a:p>
          <a:p>
            <a:pPr algn="just">
              <a:lnSpc>
                <a:spcPct val="150000"/>
              </a:lnSpc>
              <a:spcAft>
                <a:spcPts val="0"/>
              </a:spcAft>
              <a:tabLst>
                <a:tab pos="2047875" algn="l"/>
              </a:tabLst>
            </a:pPr>
            <a:r>
              <a:rPr lang="fr-FR" sz="1200" dirty="0">
                <a:latin typeface="Arial" pitchFamily="34" charset="0"/>
                <a:ea typeface="Calibri"/>
                <a:cs typeface="Arial" pitchFamily="34" charset="0"/>
              </a:rPr>
              <a:t> </a:t>
            </a:r>
            <a:r>
              <a:rPr lang="fr-FR" sz="1200" dirty="0" smtClean="0">
                <a:latin typeface="Arial" pitchFamily="34" charset="0"/>
                <a:ea typeface="Calibri"/>
                <a:cs typeface="Arial" pitchFamily="34" charset="0"/>
              </a:rPr>
              <a:t>Organisation </a:t>
            </a:r>
            <a:r>
              <a:rPr lang="fr-FR" sz="1200" dirty="0">
                <a:latin typeface="Arial" pitchFamily="34" charset="0"/>
                <a:ea typeface="Calibri"/>
                <a:cs typeface="Arial" pitchFamily="34" charset="0"/>
              </a:rPr>
              <a:t>du 11</a:t>
            </a:r>
            <a:r>
              <a:rPr lang="fr-FR" sz="1200" baseline="30000" dirty="0">
                <a:latin typeface="Arial" pitchFamily="34" charset="0"/>
                <a:ea typeface="Calibri"/>
                <a:cs typeface="Arial" pitchFamily="34" charset="0"/>
              </a:rPr>
              <a:t>e</a:t>
            </a:r>
            <a:r>
              <a:rPr lang="fr-FR" sz="1200" dirty="0">
                <a:latin typeface="Arial" pitchFamily="34" charset="0"/>
                <a:ea typeface="Calibri"/>
                <a:cs typeface="Arial" pitchFamily="34" charset="0"/>
              </a:rPr>
              <a:t> forum des prévisions </a:t>
            </a:r>
            <a:r>
              <a:rPr lang="fr-FR" sz="1200" dirty="0" smtClean="0">
                <a:latin typeface="Arial" pitchFamily="34" charset="0"/>
                <a:ea typeface="Calibri"/>
                <a:cs typeface="Arial" pitchFamily="34" charset="0"/>
              </a:rPr>
              <a:t>climatiques couplé </a:t>
            </a:r>
            <a:r>
              <a:rPr lang="fr-FR" sz="1200" dirty="0">
                <a:latin typeface="Arial" pitchFamily="34" charset="0"/>
                <a:ea typeface="Calibri"/>
                <a:cs typeface="Arial" pitchFamily="34" charset="0"/>
              </a:rPr>
              <a:t>avec la 1ere réunion de </a:t>
            </a:r>
            <a:r>
              <a:rPr lang="fr-FR" sz="1200" dirty="0" smtClean="0">
                <a:latin typeface="Arial" pitchFamily="34" charset="0"/>
                <a:ea typeface="Calibri"/>
                <a:cs typeface="Arial" pitchFamily="34" charset="0"/>
              </a:rPr>
              <a:t>pilotage.</a:t>
            </a:r>
            <a:endParaRPr lang="fr-FR" sz="1200" dirty="0">
              <a:latin typeface="Arial" pitchFamily="34" charset="0"/>
              <a:ea typeface="Calibri"/>
              <a:cs typeface="Arial" pitchFamily="34" charset="0"/>
            </a:endParaRPr>
          </a:p>
          <a:p>
            <a:pPr algn="just">
              <a:lnSpc>
                <a:spcPct val="150000"/>
              </a:lnSpc>
              <a:spcAft>
                <a:spcPts val="0"/>
              </a:spcAft>
              <a:tabLst>
                <a:tab pos="2047875" algn="l"/>
              </a:tabLst>
            </a:pPr>
            <a:r>
              <a:rPr lang="fr-FR" sz="1200" dirty="0">
                <a:latin typeface="Arial" pitchFamily="34" charset="0"/>
                <a:ea typeface="Calibri"/>
                <a:cs typeface="Arial" pitchFamily="34" charset="0"/>
              </a:rPr>
              <a:t>Du 6 </a:t>
            </a:r>
            <a:r>
              <a:rPr lang="fr-FR" sz="1200" dirty="0" smtClean="0">
                <a:latin typeface="Arial" pitchFamily="34" charset="0"/>
                <a:ea typeface="Calibri"/>
                <a:cs typeface="Arial" pitchFamily="34" charset="0"/>
              </a:rPr>
              <a:t>au </a:t>
            </a:r>
            <a:r>
              <a:rPr lang="fr-FR" sz="1200" dirty="0">
                <a:latin typeface="Arial" pitchFamily="34" charset="0"/>
                <a:ea typeface="Calibri"/>
                <a:cs typeface="Arial" pitchFamily="34" charset="0"/>
              </a:rPr>
              <a:t>8 </a:t>
            </a:r>
            <a:r>
              <a:rPr lang="fr-FR" sz="1200" dirty="0" smtClean="0">
                <a:latin typeface="Arial" pitchFamily="34" charset="0"/>
                <a:ea typeface="Calibri"/>
                <a:cs typeface="Arial" pitchFamily="34" charset="0"/>
              </a:rPr>
              <a:t>novembre 2018 atelier technique </a:t>
            </a:r>
            <a:r>
              <a:rPr lang="fr-FR" sz="1200" dirty="0">
                <a:latin typeface="Arial" pitchFamily="34" charset="0"/>
                <a:ea typeface="Calibri"/>
                <a:cs typeface="Arial" pitchFamily="34" charset="0"/>
              </a:rPr>
              <a:t>à</a:t>
            </a:r>
            <a:r>
              <a:rPr lang="fr-FR" sz="1200" dirty="0" smtClean="0">
                <a:latin typeface="Arial" pitchFamily="34" charset="0"/>
                <a:ea typeface="Calibri"/>
                <a:cs typeface="Arial" pitchFamily="34" charset="0"/>
              </a:rPr>
              <a:t> </a:t>
            </a:r>
            <a:r>
              <a:rPr lang="fr-FR" sz="1200" dirty="0">
                <a:latin typeface="Arial" pitchFamily="34" charset="0"/>
                <a:ea typeface="Calibri"/>
                <a:cs typeface="Arial" pitchFamily="34" charset="0"/>
              </a:rPr>
              <a:t>Douala pour l’harmonisation des activités des projets SAWIDRA </a:t>
            </a:r>
            <a:r>
              <a:rPr lang="fr-FR" sz="1200" dirty="0" smtClean="0">
                <a:latin typeface="Arial" pitchFamily="34" charset="0"/>
                <a:ea typeface="Calibri"/>
                <a:cs typeface="Arial" pitchFamily="34" charset="0"/>
              </a:rPr>
              <a:t>des </a:t>
            </a:r>
            <a:r>
              <a:rPr lang="fr-FR" sz="1200" dirty="0">
                <a:latin typeface="Arial" pitchFamily="34" charset="0"/>
                <a:ea typeface="Calibri"/>
                <a:cs typeface="Arial" pitchFamily="34" charset="0"/>
              </a:rPr>
              <a:t>différentes </a:t>
            </a:r>
            <a:r>
              <a:rPr lang="fr-FR" sz="1200" dirty="0" smtClean="0">
                <a:latin typeface="Arial" pitchFamily="34" charset="0"/>
                <a:ea typeface="Calibri"/>
                <a:cs typeface="Arial" pitchFamily="34" charset="0"/>
              </a:rPr>
              <a:t>sous-régions d ’Afrique.</a:t>
            </a:r>
            <a:endParaRPr lang="fr-FR" sz="1200" dirty="0">
              <a:latin typeface="Arial" pitchFamily="34" charset="0"/>
              <a:ea typeface="Calibri"/>
              <a:cs typeface="Arial" pitchFamily="34" charset="0"/>
            </a:endParaRPr>
          </a:p>
          <a:p>
            <a:pPr algn="just">
              <a:lnSpc>
                <a:spcPct val="150000"/>
              </a:lnSpc>
              <a:spcAft>
                <a:spcPts val="0"/>
              </a:spcAft>
              <a:tabLst>
                <a:tab pos="2047875" algn="l"/>
              </a:tabLst>
            </a:pPr>
            <a:r>
              <a:rPr lang="fr-FR" sz="1200" dirty="0">
                <a:latin typeface="Arial" pitchFamily="34" charset="0"/>
                <a:ea typeface="Calibri"/>
                <a:cs typeface="Arial" pitchFamily="34" charset="0"/>
              </a:rPr>
              <a:t>Production de 3 bulletins de </a:t>
            </a:r>
            <a:r>
              <a:rPr lang="fr-FR" sz="1200" dirty="0" smtClean="0">
                <a:latin typeface="Arial" pitchFamily="34" charset="0"/>
                <a:ea typeface="Calibri"/>
                <a:cs typeface="Arial" pitchFamily="34" charset="0"/>
              </a:rPr>
              <a:t>prévision; 3 </a:t>
            </a:r>
            <a:r>
              <a:rPr lang="fr-FR" sz="1200" dirty="0">
                <a:latin typeface="Arial" pitchFamily="34" charset="0"/>
                <a:ea typeface="Calibri"/>
                <a:cs typeface="Arial" pitchFamily="34" charset="0"/>
              </a:rPr>
              <a:t>bulletins mensuels de prévisions climatiques</a:t>
            </a:r>
          </a:p>
          <a:p>
            <a:pPr marL="0" indent="0" algn="just">
              <a:lnSpc>
                <a:spcPct val="150000"/>
              </a:lnSpc>
              <a:spcAft>
                <a:spcPts val="0"/>
              </a:spcAft>
              <a:buNone/>
              <a:tabLst>
                <a:tab pos="2047875" algn="l"/>
              </a:tabLst>
            </a:pPr>
            <a:r>
              <a:rPr lang="fr-FR" sz="1200" u="sng" dirty="0" smtClean="0">
                <a:latin typeface="Arial" pitchFamily="34" charset="0"/>
                <a:ea typeface="Calibri"/>
                <a:cs typeface="Arial" pitchFamily="34" charset="0"/>
              </a:rPr>
              <a:t>Perspectives:</a:t>
            </a:r>
          </a:p>
          <a:p>
            <a:pPr algn="just">
              <a:lnSpc>
                <a:spcPct val="150000"/>
              </a:lnSpc>
              <a:spcAft>
                <a:spcPts val="0"/>
              </a:spcAft>
              <a:tabLst>
                <a:tab pos="2047875" algn="l"/>
              </a:tabLst>
            </a:pPr>
            <a:r>
              <a:rPr lang="fr-FR" sz="1200" dirty="0" smtClean="0">
                <a:latin typeface="Arial" pitchFamily="34" charset="0"/>
                <a:ea typeface="Calibri"/>
                <a:cs typeface="Arial" pitchFamily="34" charset="0"/>
              </a:rPr>
              <a:t> Il est prévu, vers fin décembre 2018, </a:t>
            </a:r>
            <a:r>
              <a:rPr lang="fr-FR" sz="1200" dirty="0">
                <a:latin typeface="Arial" pitchFamily="34" charset="0"/>
                <a:ea typeface="Calibri"/>
                <a:cs typeface="Arial" pitchFamily="34" charset="0"/>
              </a:rPr>
              <a:t>la </a:t>
            </a:r>
            <a:r>
              <a:rPr lang="fr-FR" sz="1200" dirty="0" smtClean="0">
                <a:latin typeface="Arial" pitchFamily="34" charset="0"/>
                <a:ea typeface="Calibri"/>
                <a:cs typeface="Arial" pitchFamily="34" charset="0"/>
              </a:rPr>
              <a:t>2ème </a:t>
            </a:r>
            <a:r>
              <a:rPr lang="fr-FR" sz="1200" dirty="0">
                <a:latin typeface="Arial" pitchFamily="34" charset="0"/>
                <a:ea typeface="Calibri"/>
                <a:cs typeface="Arial" pitchFamily="34" charset="0"/>
              </a:rPr>
              <a:t>réunion du Comité de pilotage </a:t>
            </a:r>
            <a:r>
              <a:rPr lang="fr-FR" sz="1200" dirty="0" smtClean="0">
                <a:latin typeface="Arial" pitchFamily="34" charset="0"/>
                <a:ea typeface="Calibri"/>
                <a:cs typeface="Arial" pitchFamily="34" charset="0"/>
              </a:rPr>
              <a:t>du projet et </a:t>
            </a:r>
            <a:r>
              <a:rPr lang="fr-FR" sz="1200" dirty="0">
                <a:latin typeface="Arial" pitchFamily="34" charset="0"/>
                <a:ea typeface="Calibri"/>
                <a:cs typeface="Arial" pitchFamily="34" charset="0"/>
              </a:rPr>
              <a:t>l’organisation d’un atelier ou les </a:t>
            </a:r>
            <a:r>
              <a:rPr lang="fr-FR" sz="1200" dirty="0" smtClean="0">
                <a:latin typeface="Arial" pitchFamily="34" charset="0"/>
                <a:ea typeface="Calibri"/>
                <a:cs typeface="Arial" pitchFamily="34" charset="0"/>
              </a:rPr>
              <a:t>Directeurs des SMHN </a:t>
            </a:r>
            <a:r>
              <a:rPr lang="fr-FR" sz="1200" dirty="0">
                <a:latin typeface="Arial" pitchFamily="34" charset="0"/>
                <a:ea typeface="Calibri"/>
                <a:cs typeface="Arial" pitchFamily="34" charset="0"/>
              </a:rPr>
              <a:t>et les Points focaux </a:t>
            </a:r>
            <a:r>
              <a:rPr lang="fr-FR" sz="1200" dirty="0" smtClean="0">
                <a:latin typeface="Arial" pitchFamily="34" charset="0"/>
                <a:ea typeface="Calibri"/>
                <a:cs typeface="Arial" pitchFamily="34" charset="0"/>
              </a:rPr>
              <a:t>désignés y </a:t>
            </a:r>
            <a:r>
              <a:rPr lang="fr-FR" sz="1200" dirty="0">
                <a:latin typeface="Arial" pitchFamily="34" charset="0"/>
                <a:ea typeface="Calibri"/>
                <a:cs typeface="Arial" pitchFamily="34" charset="0"/>
              </a:rPr>
              <a:t>seront conviés </a:t>
            </a:r>
          </a:p>
          <a:p>
            <a:pPr algn="just">
              <a:lnSpc>
                <a:spcPct val="150000"/>
              </a:lnSpc>
              <a:spcAft>
                <a:spcPts val="0"/>
              </a:spcAft>
              <a:tabLst>
                <a:tab pos="2047875" algn="l"/>
              </a:tabLst>
            </a:pPr>
            <a:r>
              <a:rPr lang="fr-FR" sz="1200" dirty="0">
                <a:latin typeface="Arial" pitchFamily="34" charset="0"/>
                <a:ea typeface="Calibri"/>
                <a:cs typeface="Arial" pitchFamily="34" charset="0"/>
              </a:rPr>
              <a:t> </a:t>
            </a:r>
            <a:r>
              <a:rPr lang="fr-FR" sz="1200" dirty="0" smtClean="0">
                <a:latin typeface="Arial" pitchFamily="34" charset="0"/>
                <a:ea typeface="Calibri"/>
                <a:cs typeface="Arial" pitchFamily="34" charset="0"/>
              </a:rPr>
              <a:t>Début 2019,  envoi </a:t>
            </a:r>
            <a:r>
              <a:rPr lang="fr-FR" sz="1200" dirty="0">
                <a:latin typeface="Arial" pitchFamily="34" charset="0"/>
                <a:ea typeface="Calibri"/>
                <a:cs typeface="Arial" pitchFamily="34" charset="0"/>
              </a:rPr>
              <a:t>des équipes auprès  des états pour une évaluation des  équipements  au niveau de chaque service météorologique national pour la constitution d’une base de données de la CEEAC</a:t>
            </a:r>
            <a:r>
              <a:rPr lang="fr-FR" sz="1200" dirty="0" smtClean="0">
                <a:latin typeface="Arial" pitchFamily="34" charset="0"/>
                <a:ea typeface="Calibri"/>
                <a:cs typeface="Arial" pitchFamily="34" charset="0"/>
              </a:rPr>
              <a:t>.</a:t>
            </a:r>
            <a:endParaRPr lang="fr-FR" sz="1200" dirty="0">
              <a:latin typeface="Arial" pitchFamily="34" charset="0"/>
              <a:ea typeface="Calibri"/>
              <a:cs typeface="Arial" pitchFamily="34" charset="0"/>
            </a:endParaRPr>
          </a:p>
        </p:txBody>
      </p:sp>
    </p:spTree>
    <p:extLst>
      <p:ext uri="{BB962C8B-B14F-4D97-AF65-F5344CB8AC3E}">
        <p14:creationId xmlns:p14="http://schemas.microsoft.com/office/powerpoint/2010/main" val="203248680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b="1" dirty="0" smtClean="0">
                <a:effectLst/>
                <a:latin typeface="Arial"/>
                <a:ea typeface="Times New Roman"/>
              </a:rPr>
              <a:t>RECOMMANDATIONS</a:t>
            </a:r>
            <a:endParaRPr lang="fr-FR" dirty="0"/>
          </a:p>
        </p:txBody>
      </p:sp>
      <p:sp>
        <p:nvSpPr>
          <p:cNvPr id="3" name="Espace réservé du contenu 2"/>
          <p:cNvSpPr>
            <a:spLocks noGrp="1"/>
          </p:cNvSpPr>
          <p:nvPr>
            <p:ph idx="1"/>
          </p:nvPr>
        </p:nvSpPr>
        <p:spPr/>
        <p:txBody>
          <a:bodyPr>
            <a:normAutofit/>
          </a:bodyPr>
          <a:lstStyle/>
          <a:p>
            <a:pPr lvl="0" algn="just">
              <a:lnSpc>
                <a:spcPct val="150000"/>
              </a:lnSpc>
              <a:buFont typeface="Symbol"/>
              <a:buChar char=""/>
              <a:tabLst>
                <a:tab pos="914400" algn="l"/>
                <a:tab pos="2047875" algn="l"/>
              </a:tabLst>
            </a:pPr>
            <a:r>
              <a:rPr lang="fr-FR" sz="1200" dirty="0">
                <a:latin typeface="Arial" pitchFamily="34" charset="0"/>
                <a:ea typeface="Calibri"/>
                <a:cs typeface="Arial" pitchFamily="34" charset="0"/>
              </a:rPr>
              <a:t>Considérant  l’importance du CAPC-AC dans la mise en œuvre des systèmes d’alerte précoce et du renforcement des capacités dans la sous-région, il est nécessaire que la CEEAC accélère le processus de la mise en place de cette structure ainsi que les moyens nécessaires pour son fonctionnement. </a:t>
            </a:r>
            <a:endParaRPr lang="fr-FR" sz="1200" dirty="0" smtClean="0">
              <a:latin typeface="Arial" pitchFamily="34" charset="0"/>
              <a:ea typeface="Calibri"/>
              <a:cs typeface="Arial" pitchFamily="34" charset="0"/>
            </a:endParaRPr>
          </a:p>
          <a:p>
            <a:pPr marL="0" lvl="0" indent="0" algn="just">
              <a:lnSpc>
                <a:spcPct val="150000"/>
              </a:lnSpc>
              <a:buNone/>
              <a:tabLst>
                <a:tab pos="914400" algn="l"/>
                <a:tab pos="2047875" algn="l"/>
              </a:tabLst>
            </a:pPr>
            <a:endParaRPr lang="fr-FR" sz="1200" dirty="0" smtClean="0">
              <a:latin typeface="Arial" pitchFamily="34" charset="0"/>
              <a:ea typeface="Calibri"/>
              <a:cs typeface="Arial" pitchFamily="34" charset="0"/>
            </a:endParaRPr>
          </a:p>
          <a:p>
            <a:pPr algn="just">
              <a:lnSpc>
                <a:spcPct val="150000"/>
              </a:lnSpc>
              <a:buFont typeface="Symbol"/>
              <a:buChar char=""/>
              <a:tabLst>
                <a:tab pos="914400" algn="l"/>
                <a:tab pos="2047875" algn="l"/>
              </a:tabLst>
            </a:pPr>
            <a:r>
              <a:rPr lang="fr-FR" sz="1200" dirty="0">
                <a:latin typeface="Arial" pitchFamily="34" charset="0"/>
                <a:ea typeface="Calibri"/>
                <a:cs typeface="Arial" pitchFamily="34" charset="0"/>
              </a:rPr>
              <a:t>Considérant la nécessité d’améliorer les systèmes d’alertes précoces et le renforcement des capacités dans la sous-région, demande aux partenaires pour le développement de fournir les moyens nécessaires pour la mise en œuvre du projet   de démonstration des prévisions des conditions météorologiques extrêmes (SWFDP) en Afrique Centrale et demande à la CEEAC et l’OMM de donner une haute priorité à ce projet</a:t>
            </a:r>
          </a:p>
          <a:p>
            <a:pPr marL="0" lvl="0" indent="0" algn="just">
              <a:lnSpc>
                <a:spcPct val="150000"/>
              </a:lnSpc>
              <a:buNone/>
              <a:tabLst>
                <a:tab pos="914400" algn="l"/>
                <a:tab pos="2047875" algn="l"/>
              </a:tabLst>
            </a:pPr>
            <a:endParaRPr lang="fr-FR" sz="1200" dirty="0">
              <a:latin typeface="Arial" pitchFamily="34" charset="0"/>
              <a:ea typeface="Calibri"/>
              <a:cs typeface="Arial" pitchFamily="34" charset="0"/>
            </a:endParaRPr>
          </a:p>
          <a:p>
            <a:pPr lvl="0" algn="just">
              <a:lnSpc>
                <a:spcPct val="150000"/>
              </a:lnSpc>
              <a:buFont typeface="Symbol"/>
              <a:buChar char=""/>
              <a:tabLst>
                <a:tab pos="914400" algn="l"/>
                <a:tab pos="2047875" algn="l"/>
              </a:tabLst>
            </a:pPr>
            <a:r>
              <a:rPr lang="fr-FR" sz="1200" dirty="0">
                <a:latin typeface="Arial" pitchFamily="34" charset="0"/>
                <a:ea typeface="Calibri"/>
                <a:cs typeface="Arial" pitchFamily="34" charset="0"/>
              </a:rPr>
              <a:t>Demander à la CEEAC de développer un mécanisme de coordination des projets hydrométéorologiques dans la sous-région afin d’encourager le partage de bonnes pratiques et d’éviter les duplications.  </a:t>
            </a:r>
          </a:p>
          <a:p>
            <a:pPr marL="114300" indent="0" algn="just">
              <a:lnSpc>
                <a:spcPct val="150000"/>
              </a:lnSpc>
              <a:spcAft>
                <a:spcPts val="0"/>
              </a:spcAft>
              <a:buNone/>
              <a:tabLst>
                <a:tab pos="914400" algn="l"/>
                <a:tab pos="2047875" algn="l"/>
              </a:tabLst>
            </a:pPr>
            <a:r>
              <a:rPr lang="fr-FR" sz="1200" dirty="0">
                <a:latin typeface="Arial" pitchFamily="34" charset="0"/>
                <a:ea typeface="Calibri"/>
                <a:cs typeface="Arial" pitchFamily="34" charset="0"/>
              </a:rPr>
              <a:t> </a:t>
            </a:r>
          </a:p>
          <a:p>
            <a:pPr marL="0" indent="0" algn="just">
              <a:lnSpc>
                <a:spcPct val="150000"/>
              </a:lnSpc>
              <a:buNone/>
            </a:pPr>
            <a:endParaRPr lang="fr-FR" sz="1200" dirty="0">
              <a:latin typeface="Arial" pitchFamily="34" charset="0"/>
              <a:cs typeface="Arial" pitchFamily="34" charset="0"/>
            </a:endParaRPr>
          </a:p>
        </p:txBody>
      </p:sp>
    </p:spTree>
    <p:extLst>
      <p:ext uri="{BB962C8B-B14F-4D97-AF65-F5344CB8AC3E}">
        <p14:creationId xmlns:p14="http://schemas.microsoft.com/office/powerpoint/2010/main" val="350978433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a:solidFill>
                  <a:prstClr val="black"/>
                </a:solidFill>
                <a:latin typeface="Arial"/>
                <a:ea typeface="Times New Roman"/>
              </a:rPr>
              <a:t>RECOMMANDATIONS</a:t>
            </a:r>
            <a:endParaRPr lang="fr-FR" dirty="0"/>
          </a:p>
        </p:txBody>
      </p:sp>
      <p:sp>
        <p:nvSpPr>
          <p:cNvPr id="3" name="Espace réservé du contenu 2"/>
          <p:cNvSpPr>
            <a:spLocks noGrp="1"/>
          </p:cNvSpPr>
          <p:nvPr>
            <p:ph idx="1"/>
          </p:nvPr>
        </p:nvSpPr>
        <p:spPr/>
        <p:txBody>
          <a:bodyPr>
            <a:normAutofit/>
          </a:bodyPr>
          <a:lstStyle/>
          <a:p>
            <a:pPr lvl="0" algn="just">
              <a:lnSpc>
                <a:spcPct val="150000"/>
              </a:lnSpc>
              <a:buFont typeface="Symbol"/>
              <a:buChar char=""/>
              <a:tabLst>
                <a:tab pos="914400" algn="l"/>
                <a:tab pos="2047875" algn="l"/>
              </a:tabLst>
            </a:pPr>
            <a:r>
              <a:rPr lang="fr-FR" sz="1200" dirty="0">
                <a:latin typeface="Arial" pitchFamily="34" charset="0"/>
                <a:ea typeface="Calibri"/>
                <a:cs typeface="Arial" pitchFamily="34" charset="0"/>
              </a:rPr>
              <a:t>Demander à la CEEAC de mobiliser les ressources nécessaires auprès des bailleurs pour financer les projets hydrométéorologiques en Afrique Centrale</a:t>
            </a:r>
            <a:r>
              <a:rPr lang="fr-FR" sz="1200" dirty="0" smtClean="0">
                <a:latin typeface="Arial" pitchFamily="34" charset="0"/>
                <a:ea typeface="Calibri"/>
                <a:cs typeface="Arial" pitchFamily="34" charset="0"/>
              </a:rPr>
              <a:t>.</a:t>
            </a:r>
          </a:p>
          <a:p>
            <a:pPr marL="0" lvl="0" indent="0" algn="just">
              <a:lnSpc>
                <a:spcPct val="150000"/>
              </a:lnSpc>
              <a:buNone/>
              <a:tabLst>
                <a:tab pos="914400" algn="l"/>
                <a:tab pos="2047875" algn="l"/>
              </a:tabLst>
            </a:pPr>
            <a:r>
              <a:rPr lang="fr-FR" sz="1200" dirty="0">
                <a:latin typeface="Arial" pitchFamily="34" charset="0"/>
                <a:ea typeface="Calibri"/>
                <a:cs typeface="Arial" pitchFamily="34" charset="0"/>
              </a:rPr>
              <a:t> </a:t>
            </a:r>
          </a:p>
          <a:p>
            <a:pPr lvl="0" algn="just">
              <a:lnSpc>
                <a:spcPct val="150000"/>
              </a:lnSpc>
              <a:buFont typeface="Symbol"/>
              <a:buChar char=""/>
              <a:tabLst>
                <a:tab pos="914400" algn="l"/>
                <a:tab pos="2047875" algn="l"/>
              </a:tabLst>
            </a:pPr>
            <a:r>
              <a:rPr lang="fr-FR" sz="1200" dirty="0">
                <a:latin typeface="Arial" pitchFamily="34" charset="0"/>
                <a:ea typeface="Calibri"/>
                <a:cs typeface="Arial" pitchFamily="34" charset="0"/>
              </a:rPr>
              <a:t>Encourager les Etats membres de la CEEAC à prendre part aux réunions de la conférence des ministres </a:t>
            </a:r>
            <a:r>
              <a:rPr lang="fr-FR" sz="1200" dirty="0" smtClean="0">
                <a:latin typeface="Arial" pitchFamily="34" charset="0"/>
                <a:ea typeface="Calibri"/>
                <a:cs typeface="Arial" pitchFamily="34" charset="0"/>
              </a:rPr>
              <a:t>africains </a:t>
            </a:r>
            <a:r>
              <a:rPr lang="fr-FR" sz="1200" dirty="0">
                <a:latin typeface="Arial" pitchFamily="34" charset="0"/>
                <a:ea typeface="Calibri"/>
                <a:cs typeface="Arial" pitchFamily="34" charset="0"/>
              </a:rPr>
              <a:t>en charge de la météorologie (AMCOMET) et à assurer la ratification de sa constitution afin de respecter les engagements pris.</a:t>
            </a:r>
          </a:p>
          <a:p>
            <a:pPr marL="0" indent="0" algn="just">
              <a:lnSpc>
                <a:spcPct val="150000"/>
              </a:lnSpc>
              <a:spcAft>
                <a:spcPts val="0"/>
              </a:spcAft>
              <a:buNone/>
              <a:tabLst>
                <a:tab pos="914400" algn="l"/>
                <a:tab pos="2047875" algn="l"/>
              </a:tabLst>
            </a:pPr>
            <a:endParaRPr lang="fr-FR" sz="1200" dirty="0">
              <a:latin typeface="Arial" pitchFamily="34" charset="0"/>
              <a:ea typeface="Calibri"/>
              <a:cs typeface="Arial" pitchFamily="34" charset="0"/>
            </a:endParaRPr>
          </a:p>
          <a:p>
            <a:pPr lvl="0" algn="just">
              <a:lnSpc>
                <a:spcPct val="150000"/>
              </a:lnSpc>
              <a:buFont typeface="Symbol"/>
              <a:buChar char=""/>
              <a:tabLst>
                <a:tab pos="914400" algn="l"/>
                <a:tab pos="2047875" algn="l"/>
              </a:tabLst>
            </a:pPr>
            <a:r>
              <a:rPr lang="fr-FR" sz="1200" dirty="0">
                <a:latin typeface="Arial" pitchFamily="34" charset="0"/>
                <a:ea typeface="Calibri"/>
                <a:cs typeface="Arial" pitchFamily="34" charset="0"/>
              </a:rPr>
              <a:t>Encourager la participation active des Etats membres de la CEEAC aux réunions statutaires de l’OMM, tout en respectant leurs obligations</a:t>
            </a:r>
            <a:r>
              <a:rPr lang="fr-FR" sz="1200" dirty="0" smtClean="0">
                <a:latin typeface="Arial" pitchFamily="34" charset="0"/>
                <a:ea typeface="Calibri"/>
                <a:cs typeface="Arial" pitchFamily="34" charset="0"/>
              </a:rPr>
              <a:t>.</a:t>
            </a:r>
          </a:p>
          <a:p>
            <a:pPr lvl="0" algn="just">
              <a:lnSpc>
                <a:spcPct val="150000"/>
              </a:lnSpc>
              <a:buFont typeface="Symbol"/>
              <a:buChar char=""/>
              <a:tabLst>
                <a:tab pos="914400" algn="l"/>
                <a:tab pos="2047875" algn="l"/>
              </a:tabLst>
            </a:pPr>
            <a:endParaRPr lang="fr-FR" sz="1200" dirty="0">
              <a:latin typeface="Arial" pitchFamily="34" charset="0"/>
              <a:ea typeface="Calibri"/>
              <a:cs typeface="Arial" pitchFamily="34" charset="0"/>
            </a:endParaRPr>
          </a:p>
          <a:p>
            <a:pPr lvl="0" algn="just">
              <a:lnSpc>
                <a:spcPct val="150000"/>
              </a:lnSpc>
              <a:buFont typeface="Symbol"/>
              <a:buChar char=""/>
              <a:tabLst>
                <a:tab pos="914400" algn="l"/>
                <a:tab pos="2047875" algn="l"/>
              </a:tabLst>
            </a:pPr>
            <a:r>
              <a:rPr lang="fr-FR" sz="1200" dirty="0">
                <a:latin typeface="Arial" pitchFamily="34" charset="0"/>
                <a:ea typeface="Calibri"/>
                <a:cs typeface="Arial" pitchFamily="34" charset="0"/>
              </a:rPr>
              <a:t>Au regard de la vulnérabilité des </a:t>
            </a:r>
            <a:r>
              <a:rPr lang="fr-FR" sz="1200" dirty="0" smtClean="0">
                <a:latin typeface="Arial" pitchFamily="34" charset="0"/>
                <a:ea typeface="Calibri"/>
                <a:cs typeface="Arial" pitchFamily="34" charset="0"/>
              </a:rPr>
              <a:t>Etats </a:t>
            </a:r>
            <a:r>
              <a:rPr lang="fr-FR" sz="1200" dirty="0">
                <a:latin typeface="Arial" pitchFamily="34" charset="0"/>
                <a:ea typeface="Calibri"/>
                <a:cs typeface="Arial" pitchFamily="34" charset="0"/>
              </a:rPr>
              <a:t>membres de la CEEAC aux aléas climatiques, la réunion demande aux SMHN de participer activement </a:t>
            </a:r>
            <a:r>
              <a:rPr lang="fr-FR" sz="1200" dirty="0" smtClean="0">
                <a:latin typeface="Arial" pitchFamily="34" charset="0"/>
                <a:ea typeface="Calibri"/>
                <a:cs typeface="Arial" pitchFamily="34" charset="0"/>
              </a:rPr>
              <a:t>aux  plateformes nationales, de </a:t>
            </a:r>
            <a:r>
              <a:rPr lang="fr-FR" sz="1200" dirty="0">
                <a:latin typeface="Arial" pitchFamily="34" charset="0"/>
                <a:ea typeface="Calibri"/>
                <a:cs typeface="Arial" pitchFamily="34" charset="0"/>
              </a:rPr>
              <a:t>contribuer davantage à la réalisation des </a:t>
            </a:r>
            <a:r>
              <a:rPr lang="fr-FR" sz="1200" dirty="0" smtClean="0">
                <a:latin typeface="Arial" pitchFamily="34" charset="0"/>
                <a:ea typeface="Calibri"/>
                <a:cs typeface="Arial" pitchFamily="34" charset="0"/>
              </a:rPr>
              <a:t>objectifs de développement durable (ODD), </a:t>
            </a:r>
            <a:r>
              <a:rPr lang="fr-FR" sz="1200" dirty="0">
                <a:latin typeface="Arial" pitchFamily="34" charset="0"/>
                <a:ea typeface="Calibri"/>
                <a:cs typeface="Arial" pitchFamily="34" charset="0"/>
              </a:rPr>
              <a:t>au travers de rapports réguliers permettant de quantifier les progrès  accomplis.</a:t>
            </a:r>
          </a:p>
          <a:p>
            <a:pPr>
              <a:lnSpc>
                <a:spcPct val="150000"/>
              </a:lnSpc>
            </a:pPr>
            <a:endParaRPr lang="fr-FR" sz="1200" dirty="0">
              <a:latin typeface="Arial" pitchFamily="34" charset="0"/>
              <a:cs typeface="Arial" pitchFamily="34" charset="0"/>
            </a:endParaRPr>
          </a:p>
        </p:txBody>
      </p:sp>
    </p:spTree>
    <p:extLst>
      <p:ext uri="{BB962C8B-B14F-4D97-AF65-F5344CB8AC3E}">
        <p14:creationId xmlns:p14="http://schemas.microsoft.com/office/powerpoint/2010/main" val="8762474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564</TotalTime>
  <Words>603</Words>
  <Application>Microsoft Macintosh PowerPoint</Application>
  <PresentationFormat>Présentation à l'écran (4:3)</PresentationFormat>
  <Paragraphs>55</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Thème Office</vt:lpstr>
      <vt:lpstr> 1st Central Africa HYDROMET FORUM </vt:lpstr>
      <vt:lpstr>PRINCIPAUX POINTS A L’ORDRE DU JOUR</vt:lpstr>
      <vt:lpstr>    EXAMEN DU STATUT DU COMITÉ DES DIRECTEURS DES SERVICES MÉTÉOROLOGIQUES ET HYDROLOGIQUES D’AFRIQUE CENTRALE  </vt:lpstr>
      <vt:lpstr>QUESTIONS RELATIVES A L’ORGANISATION METEOROLOGIQUE MONDIALE</vt:lpstr>
      <vt:lpstr>QUESTIONS RELATIVES A L’ORGANISATION METEOROLOGIQUE MONDIALE</vt:lpstr>
      <vt:lpstr>QUESTIONS RELATIVES A L’ORGANISATION METEOROLOGIQUE MONDIALE</vt:lpstr>
      <vt:lpstr>QUESTIONS RELATIVES A LA CEEAC</vt:lpstr>
      <vt:lpstr>RECOMMANDATIONS</vt:lpstr>
      <vt:lpstr>RECOMMANDATIONS</vt:lpstr>
      <vt:lpstr> MERCI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PBhev</dc:creator>
  <cp:lastModifiedBy>JS SAMNICK</cp:lastModifiedBy>
  <cp:revision>50</cp:revision>
  <dcterms:created xsi:type="dcterms:W3CDTF">2018-11-14T11:32:35Z</dcterms:created>
  <dcterms:modified xsi:type="dcterms:W3CDTF">2018-11-18T01:05:37Z</dcterms:modified>
</cp:coreProperties>
</file>