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58" r:id="rId4"/>
    <p:sldId id="259" r:id="rId5"/>
    <p:sldId id="260" r:id="rId6"/>
    <p:sldId id="261" r:id="rId7"/>
    <p:sldId id="263" r:id="rId8"/>
  </p:sldIdLst>
  <p:sldSz cx="9144000" cy="6858000" type="screen4x3"/>
  <p:notesSz cx="6810375"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125">
          <p15:clr>
            <a:srgbClr val="A4A3A4"/>
          </p15:clr>
        </p15:guide>
        <p15:guide id="2" pos="28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49653"/>
    <a:srgbClr val="06BD2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p:scale>
          <a:sx n="80" d="100"/>
          <a:sy n="80" d="100"/>
        </p:scale>
        <p:origin x="-1086" y="174"/>
      </p:cViewPr>
      <p:guideLst>
        <p:guide orient="horz" pos="3125"/>
        <p:guide pos="2859"/>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3540450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3060941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1040125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228209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3463054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792142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1978117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2431438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3470389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3024009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C78404-2135-204E-BC6C-8D03A4FDC7AD}" type="datetimeFigureOut">
              <a:rPr lang="en-US" smtClean="0"/>
              <a:pPr/>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3293114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78404-2135-204E-BC6C-8D03A4FDC7AD}" type="datetimeFigureOut">
              <a:rPr lang="en-US" smtClean="0"/>
              <a:pPr/>
              <a:t>11/16/2018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E3FB50-EE66-E344-A0F7-497EC6918059}" type="slidenum">
              <a:rPr lang="en-US" smtClean="0"/>
              <a:pPr/>
              <a:t>‹N°›</a:t>
            </a:fld>
            <a:endParaRPr lang="en-US"/>
          </a:p>
        </p:txBody>
      </p:sp>
    </p:spTree>
    <p:extLst>
      <p:ext uri="{BB962C8B-B14F-4D97-AF65-F5344CB8AC3E}">
        <p14:creationId xmlns:p14="http://schemas.microsoft.com/office/powerpoint/2010/main" xmlns="" val="164892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p:nvPr/>
        </p:nvPicPr>
        <p:blipFill rotWithShape="1">
          <a:blip r:embed="rId2">
            <a:extLst>
              <a:ext uri="{28A0092B-C50C-407E-A947-70E740481C1C}">
                <a14:useLocalDpi xmlns:a14="http://schemas.microsoft.com/office/drawing/2010/main" xmlns="" val="0"/>
              </a:ext>
            </a:extLst>
          </a:blip>
          <a:srcRect r="57644" b="32641"/>
          <a:stretch/>
        </p:blipFill>
        <p:spPr>
          <a:xfrm>
            <a:off x="6797261" y="1519590"/>
            <a:ext cx="2346744" cy="3996974"/>
          </a:xfrm>
          <a:prstGeom prst="rect">
            <a:avLst/>
          </a:prstGeom>
        </p:spPr>
      </p:pic>
      <p:sp>
        <p:nvSpPr>
          <p:cNvPr id="2" name="Title 1"/>
          <p:cNvSpPr>
            <a:spLocks noGrp="1"/>
          </p:cNvSpPr>
          <p:nvPr>
            <p:ph type="ctrTitle"/>
          </p:nvPr>
        </p:nvSpPr>
        <p:spPr>
          <a:xfrm>
            <a:off x="685800" y="3102550"/>
            <a:ext cx="7772400" cy="1470025"/>
          </a:xfrm>
        </p:spPr>
        <p:txBody>
          <a:bodyPr>
            <a:normAutofit/>
          </a:bodyPr>
          <a:lstStyle/>
          <a:p>
            <a:r>
              <a:rPr lang="en-US" b="1" dirty="0">
                <a:solidFill>
                  <a:schemeClr val="accent1"/>
                </a:solidFill>
                <a:latin typeface="Arial Narrow"/>
                <a:cs typeface="Arial Narrow"/>
              </a:rPr>
              <a:t>Résumé </a:t>
            </a:r>
            <a:r>
              <a:rPr lang="fr-BE" b="1" dirty="0" smtClean="0">
                <a:solidFill>
                  <a:schemeClr val="accent1"/>
                </a:solidFill>
                <a:latin typeface="Arial Narrow"/>
                <a:cs typeface="Arial Narrow"/>
              </a:rPr>
              <a:t>des conclusions et Recommandations </a:t>
            </a:r>
            <a:endParaRPr lang="fr-BE" b="1" dirty="0">
              <a:solidFill>
                <a:schemeClr val="accent1"/>
              </a:solidFill>
              <a:latin typeface="Arial Narrow"/>
              <a:cs typeface="Arial Narrow"/>
            </a:endParaRPr>
          </a:p>
        </p:txBody>
      </p:sp>
      <p:pic>
        <p:nvPicPr>
          <p:cNvPr id="4" name="Picture 3"/>
          <p:cNvPicPr/>
          <p:nvPr/>
        </p:nvPicPr>
        <p:blipFill>
          <a:blip r:embed="rId2">
            <a:extLst>
              <a:ext uri="{28A0092B-C50C-407E-A947-70E740481C1C}">
                <a14:useLocalDpi xmlns:a14="http://schemas.microsoft.com/office/drawing/2010/main" xmlns="" val="0"/>
              </a:ext>
            </a:extLst>
          </a:blip>
          <a:stretch>
            <a:fillRect/>
          </a:stretch>
        </p:blipFill>
        <p:spPr>
          <a:xfrm>
            <a:off x="3202596" y="222981"/>
            <a:ext cx="3248144" cy="2725629"/>
          </a:xfrm>
          <a:prstGeom prst="rect">
            <a:avLst/>
          </a:prstGeom>
        </p:spPr>
      </p:pic>
    </p:spTree>
    <p:extLst>
      <p:ext uri="{BB962C8B-B14F-4D97-AF65-F5344CB8AC3E}">
        <p14:creationId xmlns:p14="http://schemas.microsoft.com/office/powerpoint/2010/main" xmlns="" val="42139655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361CDB3-AEB9-424E-8B4C-8474C6FE8701}"/>
              </a:ext>
            </a:extLst>
          </p:cNvPr>
          <p:cNvSpPr>
            <a:spLocks noGrp="1"/>
          </p:cNvSpPr>
          <p:nvPr>
            <p:ph type="title"/>
          </p:nvPr>
        </p:nvSpPr>
        <p:spPr>
          <a:xfrm>
            <a:off x="457200" y="0"/>
            <a:ext cx="8229600" cy="1143000"/>
          </a:xfrm>
        </p:spPr>
        <p:txBody>
          <a:bodyPr/>
          <a:lstStyle/>
          <a:p>
            <a:r>
              <a:rPr lang="en-US" b="1" dirty="0" smtClean="0">
                <a:solidFill>
                  <a:srgbClr val="4F81BD"/>
                </a:solidFill>
                <a:latin typeface="Arial Narrow"/>
                <a:cs typeface="Arial Narrow"/>
              </a:rPr>
              <a:t>Revue du </a:t>
            </a:r>
            <a:r>
              <a:rPr lang="fr-BE" b="1" dirty="0" smtClean="0">
                <a:solidFill>
                  <a:srgbClr val="4F81BD"/>
                </a:solidFill>
                <a:latin typeface="Arial Narrow"/>
                <a:cs typeface="Arial Narrow"/>
              </a:rPr>
              <a:t>programme</a:t>
            </a:r>
            <a:endParaRPr lang="fr-BE" dirty="0"/>
          </a:p>
        </p:txBody>
      </p:sp>
      <p:sp>
        <p:nvSpPr>
          <p:cNvPr id="5" name="TextBox 2">
            <a:extLst>
              <a:ext uri="{FF2B5EF4-FFF2-40B4-BE49-F238E27FC236}">
                <a16:creationId xmlns="" xmlns:a16="http://schemas.microsoft.com/office/drawing/2014/main" id="{D3B3FF02-8816-4D70-BF23-FE64335B8BCE}"/>
              </a:ext>
            </a:extLst>
          </p:cNvPr>
          <p:cNvSpPr txBox="1"/>
          <p:nvPr/>
        </p:nvSpPr>
        <p:spPr>
          <a:xfrm>
            <a:off x="457200" y="1325217"/>
            <a:ext cx="8067040" cy="6340197"/>
          </a:xfrm>
          <a:prstGeom prst="rect">
            <a:avLst/>
          </a:prstGeom>
          <a:noFill/>
        </p:spPr>
        <p:txBody>
          <a:bodyPr wrap="square" rtlCol="0">
            <a:spAutoFit/>
          </a:bodyPr>
          <a:lstStyle/>
          <a:p>
            <a:r>
              <a:rPr lang="fr-FR" b="1" dirty="0" smtClean="0">
                <a:latin typeface="Arial"/>
                <a:cs typeface="Arial"/>
              </a:rPr>
              <a:t>Au </a:t>
            </a:r>
            <a:r>
              <a:rPr lang="fr-FR" b="1" dirty="0">
                <a:latin typeface="Arial"/>
                <a:cs typeface="Arial"/>
              </a:rPr>
              <a:t>cours de ces trois jours de forum, nous avons eu l’occasion de nous concentrer sur les points suivants:</a:t>
            </a:r>
            <a:endParaRPr lang="en-US" b="1" dirty="0">
              <a:latin typeface="Arial"/>
              <a:cs typeface="Arial"/>
            </a:endParaRPr>
          </a:p>
          <a:p>
            <a:endParaRPr lang="en-US" b="1" dirty="0">
              <a:latin typeface="Arial"/>
              <a:cs typeface="Arial"/>
            </a:endParaRPr>
          </a:p>
          <a:p>
            <a:pPr marL="342900" indent="-342900">
              <a:buFont typeface="+mj-lt"/>
              <a:buAutoNum type="arabicPeriod"/>
            </a:pPr>
            <a:r>
              <a:rPr lang="fr-BE" b="1" dirty="0" smtClean="0">
                <a:latin typeface="Arial"/>
                <a:cs typeface="Arial"/>
              </a:rPr>
              <a:t>Dialogue politique</a:t>
            </a:r>
          </a:p>
          <a:p>
            <a:pPr marL="285750" indent="-285750">
              <a:buFont typeface="Arial" panose="020B0604020202020204" pitchFamily="34" charset="0"/>
              <a:buChar char="•"/>
            </a:pPr>
            <a:r>
              <a:rPr lang="fr-BE" sz="1600" dirty="0" smtClean="0"/>
              <a:t>Etat des services hydromets nationaux</a:t>
            </a:r>
          </a:p>
          <a:p>
            <a:pPr marL="285750" indent="-285750">
              <a:buFont typeface="Arial" panose="020B0604020202020204" pitchFamily="34" charset="0"/>
              <a:buChar char="•"/>
            </a:pPr>
            <a:r>
              <a:rPr lang="fr-BE" sz="1600" dirty="0" smtClean="0"/>
              <a:t>Besoins des secteurs: Agriculture – Eau – Energie – Forets – Eaux fluviales</a:t>
            </a:r>
          </a:p>
          <a:p>
            <a:pPr marL="285750" indent="-285750">
              <a:buFont typeface="Arial" panose="020B0604020202020204" pitchFamily="34" charset="0"/>
              <a:buChar char="•"/>
            </a:pPr>
            <a:r>
              <a:rPr lang="fr-BE" sz="1600" dirty="0" smtClean="0"/>
              <a:t>Dialogue politique de haut niveau - Prise de décisions</a:t>
            </a:r>
          </a:p>
          <a:p>
            <a:endParaRPr lang="en-US" sz="1600" b="1" dirty="0">
              <a:latin typeface="Arial"/>
              <a:cs typeface="Arial"/>
            </a:endParaRPr>
          </a:p>
          <a:p>
            <a:r>
              <a:rPr lang="en-US" b="1" dirty="0"/>
              <a:t>2. </a:t>
            </a:r>
            <a:r>
              <a:rPr lang="fr-BE" b="1" dirty="0" smtClean="0"/>
              <a:t>Connaissance et apprentissage</a:t>
            </a:r>
          </a:p>
          <a:p>
            <a:pPr marL="285750" indent="-285750">
              <a:buFont typeface="Arial" panose="020B0604020202020204" pitchFamily="34" charset="0"/>
              <a:buChar char="•"/>
            </a:pPr>
            <a:r>
              <a:rPr lang="fr-BE" sz="1600" dirty="0" smtClean="0"/>
              <a:t>Meilleures pratiques pour l'alerte précoce</a:t>
            </a:r>
          </a:p>
          <a:p>
            <a:pPr marL="285750" indent="-285750">
              <a:buFont typeface="Arial" panose="020B0604020202020204" pitchFamily="34" charset="0"/>
              <a:buChar char="•"/>
            </a:pPr>
            <a:r>
              <a:rPr lang="fr-BE" sz="1600" dirty="0" smtClean="0"/>
              <a:t>Impacts sur le genre, les communautés et les jeunes</a:t>
            </a:r>
          </a:p>
          <a:p>
            <a:pPr marL="285750" indent="-285750">
              <a:buFont typeface="Arial" panose="020B0604020202020204" pitchFamily="34" charset="0"/>
              <a:buChar char="•"/>
            </a:pPr>
            <a:r>
              <a:rPr lang="fr-BE" sz="1600" dirty="0" smtClean="0"/>
              <a:t>Réseaux universitaires</a:t>
            </a:r>
          </a:p>
          <a:p>
            <a:endParaRPr lang="en-US" sz="1600" dirty="0"/>
          </a:p>
          <a:p>
            <a:r>
              <a:rPr lang="en-US" b="1" dirty="0"/>
              <a:t>3. </a:t>
            </a:r>
            <a:r>
              <a:rPr lang="fr-BE" b="1" dirty="0" smtClean="0"/>
              <a:t>Projets et Programmes </a:t>
            </a:r>
          </a:p>
          <a:p>
            <a:pPr marL="285750" indent="-285750">
              <a:buFont typeface="Arial" panose="020B0604020202020204" pitchFamily="34" charset="0"/>
              <a:buChar char="•"/>
            </a:pPr>
            <a:r>
              <a:rPr lang="fr-BE" sz="1600" dirty="0" smtClean="0"/>
              <a:t>Financement des services Hydromet</a:t>
            </a:r>
          </a:p>
          <a:p>
            <a:pPr marL="285750" indent="-285750">
              <a:buFont typeface="Arial" panose="020B0604020202020204" pitchFamily="34" charset="0"/>
              <a:buChar char="•"/>
            </a:pPr>
            <a:r>
              <a:rPr lang="fr-BE" sz="1600" dirty="0" smtClean="0"/>
              <a:t>Relier projets et initiatives</a:t>
            </a:r>
          </a:p>
          <a:p>
            <a:pPr marL="285750" indent="-285750">
              <a:buFont typeface="Arial" panose="020B0604020202020204" pitchFamily="34" charset="0"/>
              <a:buChar char="•"/>
            </a:pPr>
            <a:r>
              <a:rPr lang="fr-BE" sz="1600" dirty="0" smtClean="0"/>
              <a:t>Partenariats et innovations</a:t>
            </a:r>
          </a:p>
          <a:p>
            <a:endParaRPr lang="en-US" sz="1600" dirty="0"/>
          </a:p>
          <a:p>
            <a:pPr marL="285750" indent="-285750">
              <a:buFont typeface="Arial"/>
              <a:buChar char="•"/>
            </a:pPr>
            <a:endParaRPr lang="en-US" sz="1600" dirty="0">
              <a:latin typeface="Arial"/>
              <a:cs typeface="Arial"/>
            </a:endParaRP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xmlns="" val="38697499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3362"/>
            <a:ext cx="8229600" cy="1143000"/>
          </a:xfrm>
        </p:spPr>
        <p:txBody>
          <a:bodyPr/>
          <a:lstStyle/>
          <a:p>
            <a:r>
              <a:rPr lang="fr-BE" b="1" dirty="0" smtClean="0">
                <a:solidFill>
                  <a:srgbClr val="4F81BD"/>
                </a:solidFill>
                <a:latin typeface="Arial Narrow"/>
                <a:cs typeface="Arial Narrow"/>
              </a:rPr>
              <a:t>Statut</a:t>
            </a:r>
            <a:endParaRPr lang="fr-BE" b="1" dirty="0">
              <a:solidFill>
                <a:srgbClr val="4F81BD"/>
              </a:solidFill>
              <a:latin typeface="Arial Narrow"/>
              <a:cs typeface="Arial Narrow"/>
            </a:endParaRPr>
          </a:p>
        </p:txBody>
      </p:sp>
      <p:sp>
        <p:nvSpPr>
          <p:cNvPr id="19" name="Rectangle 18"/>
          <p:cNvSpPr/>
          <p:nvPr/>
        </p:nvSpPr>
        <p:spPr>
          <a:xfrm>
            <a:off x="0" y="777117"/>
            <a:ext cx="1181653" cy="132521"/>
          </a:xfrm>
          <a:prstGeom prst="rect">
            <a:avLst/>
          </a:prstGeom>
          <a:solidFill>
            <a:srgbClr val="4F81B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49653"/>
              </a:solidFill>
            </a:endParaRPr>
          </a:p>
        </p:txBody>
      </p:sp>
      <p:sp>
        <p:nvSpPr>
          <p:cNvPr id="3" name="TextBox 2"/>
          <p:cNvSpPr txBox="1"/>
          <p:nvPr/>
        </p:nvSpPr>
        <p:spPr>
          <a:xfrm>
            <a:off x="457200" y="1088734"/>
            <a:ext cx="8067040" cy="7171194"/>
          </a:xfrm>
          <a:prstGeom prst="rect">
            <a:avLst/>
          </a:prstGeom>
          <a:noFill/>
        </p:spPr>
        <p:txBody>
          <a:bodyPr wrap="square" rtlCol="0">
            <a:spAutoFit/>
          </a:bodyPr>
          <a:lstStyle/>
          <a:p>
            <a:r>
              <a:rPr lang="fr-BE" sz="1600" b="1" dirty="0" smtClean="0">
                <a:latin typeface="Arial"/>
                <a:cs typeface="Arial"/>
              </a:rPr>
              <a:t>Statut des Services Hydromet</a:t>
            </a:r>
          </a:p>
          <a:p>
            <a:pPr marL="285750" indent="-285750">
              <a:buFont typeface="Arial"/>
              <a:buChar char="•"/>
            </a:pPr>
            <a:r>
              <a:rPr lang="fr-BE" sz="1600" dirty="0" smtClean="0">
                <a:latin typeface="Arial"/>
                <a:cs typeface="Arial"/>
              </a:rPr>
              <a:t>Capacité limitée des services Hydromet dans toute la région d 'Afrique centrale:</a:t>
            </a:r>
          </a:p>
          <a:p>
            <a:pPr marL="742950" lvl="1" indent="-285750">
              <a:buFont typeface="Wingdings" panose="05000000000000000000" pitchFamily="2" charset="2"/>
              <a:buChar char="§"/>
            </a:pPr>
            <a:r>
              <a:rPr lang="fr-BE" sz="1600" dirty="0" smtClean="0">
                <a:latin typeface="Arial"/>
                <a:cs typeface="Arial"/>
              </a:rPr>
              <a:t>Réseau d'observation des services Hydromet très insuffisant, capacité de prévision limitée;</a:t>
            </a:r>
          </a:p>
          <a:p>
            <a:pPr marL="742950" lvl="1" indent="-285750">
              <a:buFont typeface="Wingdings" panose="05000000000000000000" pitchFamily="2" charset="2"/>
              <a:buChar char="§"/>
            </a:pPr>
            <a:r>
              <a:rPr lang="fr-BE" sz="1600" dirty="0" smtClean="0">
                <a:latin typeface="Arial"/>
                <a:cs typeface="Arial"/>
              </a:rPr>
              <a:t>Classement des pays de la sous-région entre la catégorie 1 et 2 du Cadre mondial des services climatiques (CMSC)</a:t>
            </a:r>
          </a:p>
          <a:p>
            <a:pPr marL="742950" lvl="1" indent="-285750">
              <a:buFont typeface="Wingdings" panose="05000000000000000000" pitchFamily="2" charset="2"/>
              <a:buChar char="§"/>
            </a:pPr>
            <a:r>
              <a:rPr lang="fr-BE" sz="1600" dirty="0" smtClean="0">
                <a:latin typeface="Arial"/>
                <a:cs typeface="Arial"/>
              </a:rPr>
              <a:t>Services hydrométéorologiques nationaux en sous-effectif et sous-financés;</a:t>
            </a:r>
          </a:p>
          <a:p>
            <a:pPr marL="742950" lvl="1" indent="-285750">
              <a:buFont typeface="Wingdings" panose="05000000000000000000" pitchFamily="2" charset="2"/>
              <a:buChar char="§"/>
            </a:pPr>
            <a:r>
              <a:rPr lang="fr-BE" sz="1600" dirty="0" smtClean="0">
                <a:latin typeface="Arial"/>
                <a:cs typeface="Arial"/>
              </a:rPr>
              <a:t>Applications sectorielles peu diversifiées</a:t>
            </a:r>
          </a:p>
          <a:p>
            <a:pPr lvl="1"/>
            <a:endParaRPr lang="fr-BE" sz="1600" dirty="0" smtClean="0">
              <a:latin typeface="Arial"/>
              <a:cs typeface="Arial"/>
            </a:endParaRPr>
          </a:p>
          <a:p>
            <a:pPr marL="285750" indent="-285750">
              <a:buFont typeface="Arial"/>
              <a:buChar char="•"/>
            </a:pPr>
            <a:r>
              <a:rPr lang="fr-BE" sz="1600" dirty="0" smtClean="0">
                <a:latin typeface="Arial"/>
                <a:cs typeface="Arial"/>
              </a:rPr>
              <a:t>Manque de coordination et de coopération entre les secteurs concernés: agriculture et sécurité alimentaire, production d'énergie, gestion de l'eau, navigation intérieure, foresterie</a:t>
            </a:r>
          </a:p>
          <a:p>
            <a:pPr marL="285750" indent="-285750">
              <a:buFont typeface="Arial"/>
              <a:buChar char="•"/>
            </a:pPr>
            <a:endParaRPr lang="fr-BE" sz="1600" dirty="0" smtClean="0">
              <a:latin typeface="Arial"/>
              <a:cs typeface="Arial"/>
            </a:endParaRPr>
          </a:p>
          <a:p>
            <a:r>
              <a:rPr lang="fr-BE" sz="1600" b="1" dirty="0" smtClean="0">
                <a:latin typeface="Arial"/>
                <a:cs typeface="Arial"/>
              </a:rPr>
              <a:t>Statut des Services de Gestion de Risques de Catastrophes</a:t>
            </a:r>
            <a:endParaRPr lang="fr-BE" sz="1600" dirty="0" smtClean="0">
              <a:latin typeface="Arial"/>
              <a:cs typeface="Arial"/>
            </a:endParaRPr>
          </a:p>
          <a:p>
            <a:pPr marL="285750" indent="-285750">
              <a:buFont typeface="Arial"/>
              <a:buChar char="•"/>
            </a:pPr>
            <a:r>
              <a:rPr lang="fr-BE" sz="1600" dirty="0" smtClean="0">
                <a:latin typeface="Arial"/>
                <a:cs typeface="Arial"/>
              </a:rPr>
              <a:t>Insuffisance de politiques de RRC conformes au Cadre de Sendai, et très peu d’</a:t>
            </a:r>
            <a:r>
              <a:rPr lang="fr-BE" sz="1600" dirty="0" err="1" smtClean="0">
                <a:latin typeface="Arial"/>
                <a:cs typeface="Arial"/>
              </a:rPr>
              <a:t>integration</a:t>
            </a:r>
            <a:r>
              <a:rPr lang="fr-BE" sz="1600" dirty="0" smtClean="0">
                <a:latin typeface="Arial"/>
                <a:cs typeface="Arial"/>
              </a:rPr>
              <a:t> de la RRC dans les politiques nationales et prises de décisions;</a:t>
            </a:r>
          </a:p>
          <a:p>
            <a:pPr marL="285750" indent="-285750">
              <a:buFont typeface="Arial"/>
              <a:buChar char="•"/>
            </a:pPr>
            <a:r>
              <a:rPr lang="fr-BE" sz="1600" dirty="0" smtClean="0">
                <a:latin typeface="Arial"/>
                <a:cs typeface="Arial"/>
              </a:rPr>
              <a:t>Absence de systèmes d’alertes précoces opérationnels dans la région et disponible a l’</a:t>
            </a:r>
            <a:r>
              <a:rPr lang="fr-BE" sz="1600" dirty="0" err="1" smtClean="0">
                <a:latin typeface="Arial"/>
                <a:cs typeface="Arial"/>
              </a:rPr>
              <a:t>echelle</a:t>
            </a:r>
            <a:r>
              <a:rPr lang="fr-BE" sz="1600" dirty="0" smtClean="0">
                <a:latin typeface="Arial"/>
                <a:cs typeface="Arial"/>
              </a:rPr>
              <a:t> communautaire </a:t>
            </a:r>
          </a:p>
          <a:p>
            <a:pPr marL="285750" indent="-285750">
              <a:buFont typeface="Arial"/>
              <a:buChar char="•"/>
            </a:pPr>
            <a:r>
              <a:rPr lang="fr-BE" sz="1600" dirty="0" smtClean="0">
                <a:latin typeface="Arial"/>
                <a:cs typeface="Arial"/>
              </a:rPr>
              <a:t>Sensibilisation </a:t>
            </a:r>
            <a:r>
              <a:rPr lang="fr-BE" sz="1600" dirty="0">
                <a:latin typeface="Arial"/>
                <a:cs typeface="Arial"/>
              </a:rPr>
              <a:t>et préparation </a:t>
            </a:r>
            <a:r>
              <a:rPr lang="fr-BE" sz="1600" dirty="0" smtClean="0">
                <a:latin typeface="Arial"/>
                <a:cs typeface="Arial"/>
              </a:rPr>
              <a:t>insuffisantes de l’ensemble des acteurs</a:t>
            </a:r>
          </a:p>
          <a:p>
            <a:pPr marL="285750" indent="-285750">
              <a:buFont typeface="Arial"/>
              <a:buChar char="•"/>
            </a:pPr>
            <a:r>
              <a:rPr lang="fr-BE" dirty="0" smtClean="0"/>
              <a:t>S</a:t>
            </a:r>
            <a:r>
              <a:rPr lang="fr-BE" sz="1600" dirty="0" smtClean="0">
                <a:latin typeface="Arial"/>
                <a:cs typeface="Arial"/>
              </a:rPr>
              <a:t>ervices de protection civile et de gestion de risques de catastrophes insuffisamment dotés en personnel et sous-financés;</a:t>
            </a:r>
          </a:p>
          <a:p>
            <a:pPr marL="285750" indent="-285750">
              <a:buFont typeface="Arial"/>
              <a:buChar char="•"/>
            </a:pPr>
            <a:r>
              <a:rPr lang="fr-BE" sz="1600" dirty="0" smtClean="0">
                <a:latin typeface="Arial"/>
                <a:cs typeface="Arial"/>
              </a:rPr>
              <a:t>Actions principalement axées sur la réponse aux catastrophes</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xmlns="" val="4294419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8"/>
            <a:ext cx="8229600" cy="842962"/>
          </a:xfrm>
        </p:spPr>
        <p:txBody>
          <a:bodyPr/>
          <a:lstStyle/>
          <a:p>
            <a:r>
              <a:rPr lang="fr-BE" b="1" dirty="0" smtClean="0">
                <a:solidFill>
                  <a:srgbClr val="4F81BD"/>
                </a:solidFill>
                <a:latin typeface="Arial Narrow"/>
                <a:cs typeface="Arial Narrow"/>
              </a:rPr>
              <a:t>Défis </a:t>
            </a:r>
            <a:endParaRPr lang="fr-BE" b="1" dirty="0">
              <a:solidFill>
                <a:srgbClr val="4F81BD"/>
              </a:solidFill>
              <a:latin typeface="Arial Narrow"/>
              <a:cs typeface="Arial Narrow"/>
            </a:endParaRPr>
          </a:p>
        </p:txBody>
      </p:sp>
      <p:sp>
        <p:nvSpPr>
          <p:cNvPr id="5" name="TextBox 4"/>
          <p:cNvSpPr txBox="1"/>
          <p:nvPr/>
        </p:nvSpPr>
        <p:spPr>
          <a:xfrm>
            <a:off x="457200" y="1016000"/>
            <a:ext cx="8382000" cy="5955476"/>
          </a:xfrm>
          <a:prstGeom prst="rect">
            <a:avLst/>
          </a:prstGeom>
          <a:noFill/>
        </p:spPr>
        <p:txBody>
          <a:bodyPr wrap="square" rtlCol="0">
            <a:spAutoFit/>
          </a:bodyPr>
          <a:lstStyle/>
          <a:p>
            <a:r>
              <a:rPr lang="fr-BE" sz="1600" b="1" dirty="0" smtClean="0">
                <a:latin typeface="Arial"/>
                <a:cs typeface="Arial"/>
              </a:rPr>
              <a:t>Acteurs</a:t>
            </a:r>
            <a:r>
              <a:rPr lang="en-US" sz="1600" b="1" dirty="0" smtClean="0">
                <a:latin typeface="Arial"/>
                <a:cs typeface="Arial"/>
              </a:rPr>
              <a:t> et parties </a:t>
            </a:r>
            <a:r>
              <a:rPr lang="fr-BE" sz="1600" b="1" dirty="0" smtClean="0">
                <a:latin typeface="Arial"/>
                <a:cs typeface="Arial"/>
              </a:rPr>
              <a:t>prenantes</a:t>
            </a:r>
          </a:p>
          <a:p>
            <a:pPr marL="285750" indent="-285750">
              <a:buFont typeface="Arial"/>
              <a:buChar char="•"/>
            </a:pPr>
            <a:r>
              <a:rPr lang="fr-FR" sz="1500" dirty="0" smtClean="0">
                <a:latin typeface="Arial"/>
                <a:cs typeface="Arial"/>
              </a:rPr>
              <a:t>Concentrer </a:t>
            </a:r>
            <a:r>
              <a:rPr lang="fr-FR" sz="1500" dirty="0">
                <a:latin typeface="Arial"/>
                <a:cs typeface="Arial"/>
              </a:rPr>
              <a:t>l</a:t>
            </a:r>
            <a:r>
              <a:rPr lang="fr-FR" sz="1500" dirty="0" smtClean="0">
                <a:latin typeface="Arial"/>
                <a:cs typeface="Arial"/>
              </a:rPr>
              <a:t>es efforts sur les femmes, les jeunes, et autres groupes vulnérables particulièrement touchés par les phénomènes météorologiques extrêmes et les catastrophes</a:t>
            </a:r>
            <a:endParaRPr lang="en-US" sz="1500" dirty="0" smtClean="0">
              <a:latin typeface="Arial"/>
              <a:cs typeface="Arial"/>
            </a:endParaRPr>
          </a:p>
          <a:p>
            <a:pPr marL="285750" indent="-285750">
              <a:buFont typeface="Arial"/>
              <a:buChar char="•"/>
            </a:pPr>
            <a:r>
              <a:rPr lang="fr-FR" sz="1500" dirty="0" smtClean="0">
                <a:latin typeface="Arial"/>
                <a:cs typeface="Arial"/>
              </a:rPr>
              <a:t>Renforcer la coordination et l'échange d'informations entre les institutions  nationales, les ONG et les universités</a:t>
            </a:r>
          </a:p>
          <a:p>
            <a:pPr marL="285750" indent="-285750">
              <a:buFont typeface="Arial"/>
              <a:buChar char="•"/>
            </a:pPr>
            <a:r>
              <a:rPr lang="fr-FR" sz="1500" dirty="0" smtClean="0">
                <a:latin typeface="Arial"/>
                <a:cs typeface="Arial"/>
              </a:rPr>
              <a:t>Veiller à ce que les systèmes d'alerte précoce soient étroitement connectées pour la mise en œuvre de mesures rapides face </a:t>
            </a:r>
            <a:r>
              <a:rPr lang="fr-BE" sz="1500" dirty="0">
                <a:latin typeface="Arial"/>
                <a:cs typeface="Arial"/>
              </a:rPr>
              <a:t>à</a:t>
            </a:r>
            <a:r>
              <a:rPr lang="fr-FR" sz="1500" dirty="0" smtClean="0">
                <a:latin typeface="Arial"/>
                <a:cs typeface="Arial"/>
              </a:rPr>
              <a:t> une catastrophe;</a:t>
            </a:r>
            <a:endParaRPr lang="en-US" sz="1500" dirty="0" smtClean="0">
              <a:latin typeface="Arial"/>
              <a:cs typeface="Arial"/>
            </a:endParaRPr>
          </a:p>
          <a:p>
            <a:pPr marL="285750" indent="-285750">
              <a:buFont typeface="Arial"/>
              <a:buChar char="•"/>
            </a:pPr>
            <a:r>
              <a:rPr lang="fr-FR" sz="1500" dirty="0" smtClean="0">
                <a:latin typeface="Arial"/>
                <a:cs typeface="Arial"/>
              </a:rPr>
              <a:t>Renforcer la coopération régionale par bassins versants transfrontaliers (fleuve Congo, lac Tchad) et assurer la coordination entre les initiatives régionales afin d’assurer leur pleine efficience;</a:t>
            </a:r>
          </a:p>
          <a:p>
            <a:pPr marL="285750" indent="-285750">
              <a:buFont typeface="Arial"/>
              <a:buChar char="•"/>
            </a:pPr>
            <a:r>
              <a:rPr lang="fr-FR" sz="1500" dirty="0" smtClean="0">
                <a:latin typeface="Arial"/>
                <a:cs typeface="Arial"/>
              </a:rPr>
              <a:t>Inclure tous les services publics et les communautés locales concernés dans le partage et la diffusion d'informations sur les initiatives Hydromet</a:t>
            </a:r>
            <a:endParaRPr lang="en-US" sz="1500" dirty="0" smtClean="0">
              <a:latin typeface="Arial"/>
              <a:cs typeface="Arial"/>
            </a:endParaRPr>
          </a:p>
          <a:p>
            <a:r>
              <a:rPr lang="fr-BE" sz="1600" b="1" dirty="0" smtClean="0">
                <a:latin typeface="Arial"/>
                <a:cs typeface="Arial"/>
              </a:rPr>
              <a:t>Mécanismes et </a:t>
            </a:r>
            <a:r>
              <a:rPr lang="en-US" sz="1600" b="1" dirty="0" smtClean="0">
                <a:latin typeface="Arial"/>
                <a:cs typeface="Arial"/>
              </a:rPr>
              <a:t>Services </a:t>
            </a:r>
            <a:r>
              <a:rPr lang="fr-BE" sz="1600" b="1" dirty="0" smtClean="0">
                <a:latin typeface="Arial"/>
                <a:cs typeface="Arial"/>
              </a:rPr>
              <a:t>fournis</a:t>
            </a:r>
          </a:p>
          <a:p>
            <a:pPr marL="285750" indent="-285750">
              <a:buFont typeface="Arial"/>
              <a:buChar char="•"/>
            </a:pPr>
            <a:r>
              <a:rPr lang="fr-FR" sz="1500" dirty="0" smtClean="0">
                <a:latin typeface="Arial"/>
                <a:cs typeface="Arial"/>
              </a:rPr>
              <a:t>Développer </a:t>
            </a:r>
            <a:r>
              <a:rPr lang="fr-FR" sz="1500" dirty="0">
                <a:latin typeface="Arial"/>
                <a:cs typeface="Arial"/>
              </a:rPr>
              <a:t>un réseau </a:t>
            </a:r>
            <a:r>
              <a:rPr lang="fr-FR" sz="1500" dirty="0" smtClean="0">
                <a:latin typeface="Arial"/>
                <a:cs typeface="Arial"/>
              </a:rPr>
              <a:t>efficient </a:t>
            </a:r>
            <a:r>
              <a:rPr lang="fr-FR" sz="1500" dirty="0">
                <a:latin typeface="Arial"/>
                <a:cs typeface="Arial"/>
              </a:rPr>
              <a:t>et opérationnel </a:t>
            </a:r>
            <a:r>
              <a:rPr lang="fr-FR" sz="1500" dirty="0" smtClean="0">
                <a:latin typeface="Arial"/>
                <a:cs typeface="Arial"/>
              </a:rPr>
              <a:t>de </a:t>
            </a:r>
            <a:r>
              <a:rPr lang="fr-FR" sz="1500" dirty="0">
                <a:latin typeface="Arial"/>
                <a:cs typeface="Arial"/>
              </a:rPr>
              <a:t>stations </a:t>
            </a:r>
            <a:r>
              <a:rPr lang="fr-BE" sz="1500" dirty="0" smtClean="0">
                <a:latin typeface="Arial"/>
                <a:cs typeface="Arial"/>
              </a:rPr>
              <a:t>d’</a:t>
            </a:r>
            <a:r>
              <a:rPr lang="fr-BE" sz="1500" dirty="0" err="1" smtClean="0">
                <a:latin typeface="Arial"/>
                <a:cs typeface="Arial"/>
              </a:rPr>
              <a:t>Hydrometeorologie</a:t>
            </a:r>
            <a:r>
              <a:rPr lang="fr-BE" sz="1500" dirty="0" smtClean="0">
                <a:latin typeface="Arial"/>
                <a:cs typeface="Arial"/>
              </a:rPr>
              <a:t>;</a:t>
            </a:r>
          </a:p>
          <a:p>
            <a:pPr marL="285750" indent="-285750">
              <a:buFont typeface="Arial"/>
              <a:buChar char="•"/>
            </a:pPr>
            <a:r>
              <a:rPr lang="fr-BE" sz="1500" dirty="0" smtClean="0">
                <a:latin typeface="Arial"/>
                <a:cs typeface="Arial"/>
              </a:rPr>
              <a:t>Garantir une approche multisectorielle: partage des données sur la vulnérabilité, l’exposition et les risques</a:t>
            </a:r>
          </a:p>
          <a:p>
            <a:pPr marL="285750" indent="-285750">
              <a:buFont typeface="Arial"/>
              <a:buChar char="•"/>
            </a:pPr>
            <a:r>
              <a:rPr lang="fr-BE" sz="1500" dirty="0" smtClean="0">
                <a:latin typeface="Arial"/>
                <a:cs typeface="Arial"/>
              </a:rPr>
              <a:t>Assurer la collecte de données a la fois in situ et </a:t>
            </a:r>
            <a:r>
              <a:rPr lang="fr-BE" sz="1500" dirty="0" err="1" smtClean="0">
                <a:latin typeface="Arial"/>
                <a:cs typeface="Arial"/>
              </a:rPr>
              <a:t>satellitales</a:t>
            </a:r>
            <a:r>
              <a:rPr lang="fr-BE" sz="1500" dirty="0" smtClean="0">
                <a:latin typeface="Arial"/>
                <a:cs typeface="Arial"/>
              </a:rPr>
              <a:t> qui sont complémentaires</a:t>
            </a:r>
          </a:p>
          <a:p>
            <a:pPr marL="285750" indent="-285750">
              <a:buFont typeface="Arial"/>
              <a:buChar char="•"/>
            </a:pPr>
            <a:r>
              <a:rPr lang="fr-BE" sz="1500" dirty="0" smtClean="0">
                <a:latin typeface="Arial"/>
                <a:cs typeface="Arial"/>
              </a:rPr>
              <a:t>Développer des processus d'accès faciles aux informations sur le climat pour les utilisateurs locaux (communautés et petits agriculteurs)</a:t>
            </a:r>
          </a:p>
          <a:p>
            <a:pPr marL="285750" indent="-285750">
              <a:buFont typeface="Arial"/>
              <a:buChar char="•"/>
            </a:pPr>
            <a:r>
              <a:rPr lang="fr-BE" sz="1500" dirty="0" smtClean="0">
                <a:latin typeface="Arial"/>
                <a:cs typeface="Arial"/>
              </a:rPr>
              <a:t>Développer des systèmes d'alerte précoce bases sur des informations sur les impacts potentiels;</a:t>
            </a:r>
          </a:p>
          <a:p>
            <a:r>
              <a:rPr lang="fr-BE" sz="1600" b="1" dirty="0" smtClean="0">
                <a:latin typeface="Arial"/>
                <a:cs typeface="Arial"/>
              </a:rPr>
              <a:t>Plaidoyer et financement </a:t>
            </a:r>
          </a:p>
          <a:p>
            <a:pPr marL="285750" indent="-285750">
              <a:buFont typeface="Arial"/>
              <a:buChar char="•"/>
            </a:pPr>
            <a:r>
              <a:rPr lang="fr-BE" sz="1600" dirty="0" smtClean="0">
                <a:latin typeface="Arial"/>
                <a:cs typeface="Arial"/>
              </a:rPr>
              <a:t>Sensibiliser tous les acteurs, en particulier les décideurs </a:t>
            </a:r>
          </a:p>
          <a:p>
            <a:pPr marL="285750" indent="-285750">
              <a:buFont typeface="Arial"/>
              <a:buChar char="•"/>
            </a:pPr>
            <a:r>
              <a:rPr lang="fr-BE" sz="1600" dirty="0" smtClean="0">
                <a:latin typeface="Arial"/>
                <a:cs typeface="Arial"/>
              </a:rPr>
              <a:t>Assurer une ligne budgétaire régulière et suffisante pour les services Hydromet et GRC</a:t>
            </a:r>
          </a:p>
          <a:p>
            <a:pPr marL="285750" indent="-285750">
              <a:buFont typeface="Arial"/>
              <a:buChar char="•"/>
            </a:pPr>
            <a:r>
              <a:rPr lang="fr-BE" sz="1600" dirty="0" smtClean="0">
                <a:latin typeface="Arial"/>
                <a:cs typeface="Arial"/>
              </a:rPr>
              <a:t>Renforcer et promouvoir les réseaux de parlementaires sur ces sujets</a:t>
            </a:r>
            <a:endParaRPr lang="fr-BE" dirty="0"/>
          </a:p>
        </p:txBody>
      </p:sp>
      <p:sp>
        <p:nvSpPr>
          <p:cNvPr id="6" name="Rectangle 5">
            <a:extLst>
              <a:ext uri="{FF2B5EF4-FFF2-40B4-BE49-F238E27FC236}">
                <a16:creationId xmlns="" xmlns:a16="http://schemas.microsoft.com/office/drawing/2014/main" id="{833DE6FF-46A6-4631-9A61-A187CEB9939D}"/>
              </a:ext>
            </a:extLst>
          </p:cNvPr>
          <p:cNvSpPr/>
          <p:nvPr/>
        </p:nvSpPr>
        <p:spPr>
          <a:xfrm>
            <a:off x="0" y="674536"/>
            <a:ext cx="1181653" cy="132521"/>
          </a:xfrm>
          <a:prstGeom prst="rect">
            <a:avLst/>
          </a:prstGeom>
          <a:solidFill>
            <a:srgbClr val="4F81B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49653"/>
              </a:solidFill>
            </a:endParaRPr>
          </a:p>
        </p:txBody>
      </p:sp>
    </p:spTree>
    <p:extLst>
      <p:ext uri="{BB962C8B-B14F-4D97-AF65-F5344CB8AC3E}">
        <p14:creationId xmlns:p14="http://schemas.microsoft.com/office/powerpoint/2010/main" xmlns="" val="24724665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278"/>
            <a:ext cx="8229600" cy="1143000"/>
          </a:xfrm>
        </p:spPr>
        <p:txBody>
          <a:bodyPr/>
          <a:lstStyle/>
          <a:p>
            <a:r>
              <a:rPr lang="en-US" b="1" dirty="0" err="1" smtClean="0">
                <a:solidFill>
                  <a:srgbClr val="4F81BD"/>
                </a:solidFill>
                <a:latin typeface="Arial Narrow"/>
                <a:cs typeface="Arial Narrow"/>
              </a:rPr>
              <a:t>Opportunités</a:t>
            </a:r>
            <a:endParaRPr lang="en-US" b="1" dirty="0">
              <a:solidFill>
                <a:srgbClr val="4F81BD"/>
              </a:solidFill>
              <a:latin typeface="Arial Narrow"/>
              <a:cs typeface="Arial Narrow"/>
            </a:endParaRPr>
          </a:p>
        </p:txBody>
      </p:sp>
      <p:sp>
        <p:nvSpPr>
          <p:cNvPr id="19" name="Rectangle 18"/>
          <p:cNvSpPr/>
          <p:nvPr/>
        </p:nvSpPr>
        <p:spPr>
          <a:xfrm>
            <a:off x="0" y="1192696"/>
            <a:ext cx="1181653" cy="132521"/>
          </a:xfrm>
          <a:prstGeom prst="rect">
            <a:avLst/>
          </a:prstGeom>
          <a:solidFill>
            <a:srgbClr val="4F81B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49653"/>
              </a:solidFill>
            </a:endParaRPr>
          </a:p>
        </p:txBody>
      </p:sp>
      <p:sp>
        <p:nvSpPr>
          <p:cNvPr id="6" name="TextBox 5"/>
          <p:cNvSpPr txBox="1"/>
          <p:nvPr/>
        </p:nvSpPr>
        <p:spPr>
          <a:xfrm>
            <a:off x="457200" y="1426749"/>
            <a:ext cx="7945120" cy="5601533"/>
          </a:xfrm>
          <a:prstGeom prst="rect">
            <a:avLst/>
          </a:prstGeom>
          <a:noFill/>
        </p:spPr>
        <p:txBody>
          <a:bodyPr wrap="square" rtlCol="0">
            <a:spAutoFit/>
          </a:bodyPr>
          <a:lstStyle/>
          <a:p>
            <a:r>
              <a:rPr lang="en-US" sz="1600" b="1" dirty="0" smtClean="0">
                <a:latin typeface="Arial"/>
                <a:cs typeface="Arial"/>
              </a:rPr>
              <a:t>Au </a:t>
            </a:r>
            <a:r>
              <a:rPr lang="fr-BE" sz="1600" b="1" dirty="0" smtClean="0">
                <a:latin typeface="Arial"/>
                <a:cs typeface="Arial"/>
              </a:rPr>
              <a:t>niveau</a:t>
            </a:r>
            <a:r>
              <a:rPr lang="en-US" sz="1600" b="1" dirty="0" smtClean="0">
                <a:latin typeface="Arial"/>
                <a:cs typeface="Arial"/>
              </a:rPr>
              <a:t> de </a:t>
            </a:r>
            <a:r>
              <a:rPr lang="fr-BE" sz="1600" b="1" dirty="0" smtClean="0">
                <a:latin typeface="Arial"/>
                <a:cs typeface="Arial"/>
              </a:rPr>
              <a:t>la CEEAC</a:t>
            </a:r>
          </a:p>
          <a:p>
            <a:pPr marL="285750" indent="-285750">
              <a:buFont typeface="Arial"/>
              <a:buChar char="•"/>
            </a:pPr>
            <a:r>
              <a:rPr lang="fr-BE" sz="1600" dirty="0" smtClean="0">
                <a:latin typeface="Arial"/>
                <a:cs typeface="Arial"/>
              </a:rPr>
              <a:t>Diversité des programmes de recherche et de formations en Afrique centrale: Universités de Bangui, Buea avec </a:t>
            </a:r>
            <a:r>
              <a:rPr lang="fr-BE" sz="1600" dirty="0" err="1" smtClean="0">
                <a:latin typeface="Arial"/>
                <a:cs typeface="Arial"/>
              </a:rPr>
              <a:t>PeriPeri</a:t>
            </a:r>
            <a:r>
              <a:rPr lang="fr-BE" sz="1600" dirty="0" smtClean="0">
                <a:latin typeface="Arial"/>
                <a:cs typeface="Arial"/>
              </a:rPr>
              <a:t> U, Kinshasa, Libreville, Yaoundé, AGRHYMET et autres</a:t>
            </a:r>
          </a:p>
          <a:p>
            <a:pPr marL="285750" indent="-285750">
              <a:buFont typeface="Arial"/>
              <a:buChar char="•"/>
            </a:pPr>
            <a:r>
              <a:rPr lang="fr-BE" sz="1600" dirty="0" smtClean="0">
                <a:latin typeface="Arial"/>
                <a:cs typeface="Arial"/>
              </a:rPr>
              <a:t>De nombreuses initiatives communautaires dirigées par des femmes en faveur de la réduction des risques de catastrophes et de l'utilisation des services météorologiques et climatologiques</a:t>
            </a:r>
          </a:p>
          <a:p>
            <a:pPr marL="285750" indent="-285750">
              <a:buFont typeface="Arial"/>
              <a:buChar char="•"/>
            </a:pPr>
            <a:r>
              <a:rPr lang="fr-BE" sz="1600" dirty="0" smtClean="0">
                <a:latin typeface="Arial"/>
                <a:cs typeface="Arial"/>
              </a:rPr>
              <a:t>Centre Climatique Régional pour l'Afrique centrale créé à Douala et travaillant actuellement </a:t>
            </a:r>
            <a:r>
              <a:rPr lang="fr-BE" sz="1600" dirty="0" smtClean="0">
                <a:latin typeface="Arial" panose="020B0604020202020204" pitchFamily="34" charset="0"/>
                <a:cs typeface="Arial" panose="020B0604020202020204" pitchFamily="34" charset="0"/>
              </a:rPr>
              <a:t>à</a:t>
            </a:r>
            <a:r>
              <a:rPr lang="fr-BE" sz="1600" dirty="0" smtClean="0">
                <a:latin typeface="Arial"/>
                <a:cs typeface="Arial"/>
              </a:rPr>
              <a:t> partir du projet SAWIDRA</a:t>
            </a:r>
          </a:p>
          <a:p>
            <a:endParaRPr lang="fr-BE" sz="1600" b="1" dirty="0" smtClean="0">
              <a:latin typeface="Arial"/>
              <a:cs typeface="Arial"/>
            </a:endParaRPr>
          </a:p>
          <a:p>
            <a:r>
              <a:rPr lang="fr-BE" sz="1600" b="1" dirty="0" smtClean="0">
                <a:latin typeface="Arial"/>
                <a:cs typeface="Arial"/>
              </a:rPr>
              <a:t>Au niveau international </a:t>
            </a:r>
          </a:p>
          <a:p>
            <a:pPr marL="285750" indent="-285750">
              <a:buFont typeface="Arial"/>
              <a:buChar char="•"/>
            </a:pPr>
            <a:r>
              <a:rPr lang="fr-BE" sz="1600" dirty="0" smtClean="0">
                <a:latin typeface="Arial"/>
                <a:cs typeface="Arial"/>
              </a:rPr>
              <a:t>Cadre mondial pour les services climatologiques (CMSC) répondant aux besoins des SMHN</a:t>
            </a:r>
          </a:p>
          <a:p>
            <a:pPr marL="285750" indent="-285750">
              <a:buFont typeface="Arial"/>
              <a:buChar char="•"/>
            </a:pPr>
            <a:r>
              <a:rPr lang="fr-BE" sz="1600" dirty="0" smtClean="0">
                <a:latin typeface="Arial"/>
                <a:cs typeface="Arial"/>
              </a:rPr>
              <a:t>Secteur privé: </a:t>
            </a:r>
            <a:r>
              <a:rPr lang="fr-BE" sz="1600" dirty="0">
                <a:latin typeface="Arial"/>
                <a:cs typeface="Arial"/>
              </a:rPr>
              <a:t>i</a:t>
            </a:r>
            <a:r>
              <a:rPr lang="fr-BE" sz="1600" dirty="0" smtClean="0">
                <a:latin typeface="Arial"/>
                <a:cs typeface="Arial"/>
              </a:rPr>
              <a:t>nitiatives disponibles telles que téléphone cellulaire, fournisseurs d'équipement</a:t>
            </a:r>
          </a:p>
          <a:p>
            <a:pPr marL="285750" indent="-285750">
              <a:buFont typeface="Arial"/>
              <a:buChar char="•"/>
            </a:pPr>
            <a:r>
              <a:rPr lang="fr-BE" sz="1600" dirty="0" smtClean="0">
                <a:latin typeface="Arial"/>
                <a:cs typeface="Arial"/>
              </a:rPr>
              <a:t>Futures innovations telles que l'équipement à faible coût</a:t>
            </a:r>
          </a:p>
          <a:p>
            <a:pPr marL="285750" indent="-285750">
              <a:buFont typeface="Arial"/>
              <a:buChar char="•"/>
            </a:pPr>
            <a:r>
              <a:rPr lang="fr-BE" sz="1600" dirty="0" smtClean="0">
                <a:latin typeface="Arial"/>
                <a:cs typeface="Arial"/>
              </a:rPr>
              <a:t>Les partenaires au développement - </a:t>
            </a:r>
            <a:r>
              <a:rPr lang="fr-FR" sz="1600" dirty="0" smtClean="0">
                <a:latin typeface="Arial"/>
                <a:cs typeface="Arial"/>
              </a:rPr>
              <a:t>y </a:t>
            </a:r>
            <a:r>
              <a:rPr lang="fr-FR" sz="1600" dirty="0">
                <a:latin typeface="Arial"/>
                <a:cs typeface="Arial"/>
              </a:rPr>
              <a:t>compris la BAD et la Banque mondiale - prêts à soutenir les gouvernements pour financer la modernisation des services météorologiques, de l'eau et de la gestion des catastrophes</a:t>
            </a:r>
          </a:p>
          <a:p>
            <a:pPr marL="285750" indent="-285750">
              <a:buFont typeface="Arial"/>
              <a:buChar char="•"/>
            </a:pPr>
            <a:endParaRPr lang="en-US" dirty="0" smtClean="0"/>
          </a:p>
          <a:p>
            <a:endParaRPr lang="en-US" dirty="0"/>
          </a:p>
          <a:p>
            <a:endParaRPr lang="en-US" dirty="0"/>
          </a:p>
        </p:txBody>
      </p:sp>
    </p:spTree>
    <p:extLst>
      <p:ext uri="{BB962C8B-B14F-4D97-AF65-F5344CB8AC3E}">
        <p14:creationId xmlns:p14="http://schemas.microsoft.com/office/powerpoint/2010/main" xmlns="" val="24724665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02"/>
            <a:ext cx="8229600" cy="1143000"/>
          </a:xfrm>
        </p:spPr>
        <p:txBody>
          <a:bodyPr>
            <a:noAutofit/>
          </a:bodyPr>
          <a:lstStyle/>
          <a:p>
            <a:r>
              <a:rPr lang="fr-BE" sz="4000" b="1" dirty="0" smtClean="0">
                <a:solidFill>
                  <a:schemeClr val="accent1">
                    <a:lumMod val="75000"/>
                  </a:schemeClr>
                </a:solidFill>
                <a:latin typeface="Arial"/>
                <a:cs typeface="Arial"/>
              </a:rPr>
              <a:t>Recommandations</a:t>
            </a:r>
            <a:r>
              <a:rPr lang="fr-BE" sz="3600" b="1" dirty="0" smtClean="0">
                <a:solidFill>
                  <a:schemeClr val="accent1">
                    <a:lumMod val="75000"/>
                  </a:schemeClr>
                </a:solidFill>
                <a:latin typeface="Arial"/>
                <a:cs typeface="Arial"/>
              </a:rPr>
              <a:t>  </a:t>
            </a:r>
            <a:endParaRPr lang="fr-BE" sz="3600" b="1" dirty="0">
              <a:solidFill>
                <a:schemeClr val="accent1">
                  <a:lumMod val="75000"/>
                </a:schemeClr>
              </a:solidFill>
              <a:latin typeface="Arial"/>
              <a:cs typeface="Arial"/>
            </a:endParaRPr>
          </a:p>
        </p:txBody>
      </p:sp>
      <p:sp>
        <p:nvSpPr>
          <p:cNvPr id="19" name="Rectangle 18"/>
          <p:cNvSpPr/>
          <p:nvPr/>
        </p:nvSpPr>
        <p:spPr>
          <a:xfrm>
            <a:off x="0" y="674536"/>
            <a:ext cx="1181653" cy="132521"/>
          </a:xfrm>
          <a:prstGeom prst="rect">
            <a:avLst/>
          </a:prstGeom>
          <a:solidFill>
            <a:srgbClr val="4F81B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49653"/>
              </a:solidFill>
            </a:endParaRPr>
          </a:p>
        </p:txBody>
      </p:sp>
      <p:sp>
        <p:nvSpPr>
          <p:cNvPr id="5" name="TextBox 4"/>
          <p:cNvSpPr txBox="1"/>
          <p:nvPr/>
        </p:nvSpPr>
        <p:spPr>
          <a:xfrm>
            <a:off x="457200" y="861278"/>
            <a:ext cx="8229600" cy="5786199"/>
          </a:xfrm>
          <a:prstGeom prst="rect">
            <a:avLst/>
          </a:prstGeom>
          <a:noFill/>
        </p:spPr>
        <p:txBody>
          <a:bodyPr wrap="square" rtlCol="0">
            <a:spAutoFit/>
          </a:bodyPr>
          <a:lstStyle/>
          <a:p>
            <a:r>
              <a:rPr lang="fr-BE" sz="1600" b="1" dirty="0" smtClean="0">
                <a:latin typeface="Arial"/>
                <a:cs typeface="Arial"/>
              </a:rPr>
              <a:t>Au niveau de la CEEAC</a:t>
            </a:r>
          </a:p>
          <a:p>
            <a:pPr marL="285750" indent="-285750">
              <a:buFont typeface="Arial"/>
              <a:buChar char="•"/>
            </a:pPr>
            <a:r>
              <a:rPr lang="fr-BE" sz="1400" dirty="0" smtClean="0">
                <a:latin typeface="Arial"/>
                <a:cs typeface="Arial"/>
              </a:rPr>
              <a:t>La CEEAC doit créer une plate-forme avec les États membres pour l'échange d'informations et de données, l’établissement de normes, la formulation de politiques et l’appui au renforcement des capacités;</a:t>
            </a:r>
          </a:p>
          <a:p>
            <a:pPr marL="285750" indent="-285750">
              <a:buFont typeface="Arial" panose="020B0604020202020204" pitchFamily="34" charset="0"/>
              <a:buChar char="•"/>
            </a:pPr>
            <a:r>
              <a:rPr lang="fr-BE" sz="1400" dirty="0" smtClean="0">
                <a:latin typeface="Arial"/>
                <a:cs typeface="Arial"/>
              </a:rPr>
              <a:t>La CEEAC doit élaborer un plan d'action afin d'améliorer les moyens de communication entre les parties prenantes pour une gestion efficace et durable des services hydrologiques et climatiques et le renforcement des capacités, en particulier des hydrologues et des météorologues</a:t>
            </a:r>
          </a:p>
          <a:p>
            <a:pPr marL="285750" indent="-285750">
              <a:buFont typeface="Arial" panose="020B0604020202020204" pitchFamily="34" charset="0"/>
              <a:buChar char="•"/>
            </a:pPr>
            <a:r>
              <a:rPr lang="fr-BE" sz="1400" dirty="0" smtClean="0">
                <a:latin typeface="Arial"/>
                <a:cs typeface="Arial"/>
              </a:rPr>
              <a:t>Le Centre Climatique Régional d’Afrique centrale crée à Douala, doit être pleinement soutenu afin d’assurer la collaboration régionale et de fournir des informations sur les prévisions </a:t>
            </a:r>
            <a:r>
              <a:rPr lang="fr-BE" sz="1400" dirty="0">
                <a:latin typeface="Arial"/>
                <a:cs typeface="Arial"/>
              </a:rPr>
              <a:t>climatiques et </a:t>
            </a:r>
            <a:r>
              <a:rPr lang="fr-BE" sz="1400" dirty="0" smtClean="0">
                <a:latin typeface="Arial"/>
                <a:cs typeface="Arial"/>
              </a:rPr>
              <a:t>les évènements météorologiques extrêmes</a:t>
            </a:r>
          </a:p>
          <a:p>
            <a:pPr marL="285750" indent="-285750">
              <a:buFont typeface="Arial" panose="020B0604020202020204" pitchFamily="34" charset="0"/>
              <a:buChar char="•"/>
            </a:pPr>
            <a:r>
              <a:rPr lang="fr-BE" sz="1400" dirty="0" smtClean="0">
                <a:latin typeface="Arial"/>
                <a:cs typeface="Arial"/>
              </a:rPr>
              <a:t>Relier effectivement les différentes initiatives de recherche et de renforcement des capacités par le biais du Secrétariat de la CEEAC;</a:t>
            </a:r>
          </a:p>
          <a:p>
            <a:r>
              <a:rPr lang="fr-BE" sz="1600" b="1" dirty="0" smtClean="0">
                <a:latin typeface="Arial"/>
                <a:cs typeface="Arial"/>
              </a:rPr>
              <a:t>Au niveau national </a:t>
            </a:r>
          </a:p>
          <a:p>
            <a:pPr marL="285750" indent="-285750">
              <a:buFont typeface="Arial"/>
              <a:buChar char="•"/>
            </a:pPr>
            <a:r>
              <a:rPr lang="fr-BE" sz="1400" dirty="0" smtClean="0">
                <a:latin typeface="Arial"/>
                <a:cs typeface="Arial"/>
              </a:rPr>
              <a:t>Les États membres doivent s'engager à financer de façon adéquate les services météorologiques, hydrologiques et climatologiques ainsi que les services de gestion de risques de catastrophes, notamment en terme de: (i) ressources humaines, (ii) équipement et maintenance, (iii) renforcement des capacités d</a:t>
            </a:r>
            <a:r>
              <a:rPr lang="fr-FR" sz="1400" dirty="0" smtClean="0">
                <a:latin typeface="Arial"/>
                <a:cs typeface="Arial"/>
              </a:rPr>
              <a:t>es </a:t>
            </a:r>
            <a:r>
              <a:rPr lang="fr-FR" sz="1400" dirty="0">
                <a:latin typeface="Arial"/>
                <a:cs typeface="Arial"/>
              </a:rPr>
              <a:t>producteurs et </a:t>
            </a:r>
            <a:r>
              <a:rPr lang="fr-FR" sz="1400" dirty="0" smtClean="0">
                <a:latin typeface="Arial"/>
                <a:cs typeface="Arial"/>
              </a:rPr>
              <a:t>utilisateurs </a:t>
            </a:r>
            <a:r>
              <a:rPr lang="fr-FR" sz="1400" dirty="0">
                <a:latin typeface="Arial"/>
                <a:cs typeface="Arial"/>
              </a:rPr>
              <a:t>de données</a:t>
            </a:r>
            <a:endParaRPr lang="en-US" sz="1400" dirty="0">
              <a:latin typeface="Arial"/>
              <a:cs typeface="Arial"/>
            </a:endParaRPr>
          </a:p>
          <a:p>
            <a:pPr marL="285750" indent="-285750">
              <a:buFont typeface="Arial"/>
              <a:buChar char="•"/>
            </a:pPr>
            <a:r>
              <a:rPr lang="fr-FR" sz="1400" dirty="0" smtClean="0">
                <a:latin typeface="Arial" panose="020B0604020202020204" pitchFamily="34" charset="0"/>
                <a:cs typeface="Arial" panose="020B0604020202020204" pitchFamily="34" charset="0"/>
              </a:rPr>
              <a:t>Mettre en place des </a:t>
            </a:r>
            <a:r>
              <a:rPr lang="fr-FR" sz="1400" dirty="0">
                <a:latin typeface="Arial" panose="020B0604020202020204" pitchFamily="34" charset="0"/>
                <a:cs typeface="Arial" panose="020B0604020202020204" pitchFamily="34" charset="0"/>
              </a:rPr>
              <a:t>mesures pour assurer la coordination et la collaboration entre les services hydro et météo et les autres services pertinents</a:t>
            </a:r>
            <a:endParaRPr lang="en-US" sz="1400" dirty="0">
              <a:latin typeface="Arial" panose="020B0604020202020204" pitchFamily="34" charset="0"/>
              <a:cs typeface="Arial" panose="020B0604020202020204" pitchFamily="34" charset="0"/>
            </a:endParaRPr>
          </a:p>
          <a:p>
            <a:pPr marL="285750" indent="-285750">
              <a:buFont typeface="Arial"/>
              <a:buChar char="•"/>
            </a:pPr>
            <a:r>
              <a:rPr lang="fr-FR" sz="1400" dirty="0" smtClean="0">
                <a:latin typeface="Arial" panose="020B0604020202020204" pitchFamily="34" charset="0"/>
                <a:cs typeface="Arial" panose="020B0604020202020204" pitchFamily="34" charset="0"/>
              </a:rPr>
              <a:t>Créer </a:t>
            </a:r>
            <a:r>
              <a:rPr lang="fr-FR" sz="1400" dirty="0">
                <a:latin typeface="Arial" panose="020B0604020202020204" pitchFamily="34" charset="0"/>
                <a:cs typeface="Arial" panose="020B0604020202020204" pitchFamily="34" charset="0"/>
              </a:rPr>
              <a:t>un mécanisme national incluant tous les acteurs </a:t>
            </a:r>
            <a:r>
              <a:rPr lang="fr-FR" sz="1400" dirty="0" smtClean="0">
                <a:latin typeface="Arial" panose="020B0604020202020204" pitchFamily="34" charset="0"/>
                <a:cs typeface="Arial" panose="020B0604020202020204" pitchFamily="34" charset="0"/>
              </a:rPr>
              <a:t>concernes par le changement </a:t>
            </a:r>
            <a:r>
              <a:rPr lang="fr-FR" sz="1400" dirty="0">
                <a:latin typeface="Arial" panose="020B0604020202020204" pitchFamily="34" charset="0"/>
                <a:cs typeface="Arial" panose="020B0604020202020204" pitchFamily="34" charset="0"/>
              </a:rPr>
              <a:t>climatique </a:t>
            </a:r>
            <a:r>
              <a:rPr lang="fr-FR" sz="1400" dirty="0" smtClean="0">
                <a:latin typeface="Arial" panose="020B0604020202020204" pitchFamily="34" charset="0"/>
                <a:cs typeface="Arial" panose="020B0604020202020204" pitchFamily="34" charset="0"/>
              </a:rPr>
              <a:t>afin d’exploiter les synergies</a:t>
            </a:r>
            <a:r>
              <a:rPr lang="fr-FR" sz="1400" dirty="0">
                <a:latin typeface="Arial" panose="020B0604020202020204" pitchFamily="34" charset="0"/>
                <a:cs typeface="Arial" panose="020B0604020202020204" pitchFamily="34" charset="0"/>
              </a:rPr>
              <a:t>, </a:t>
            </a:r>
            <a:r>
              <a:rPr lang="fr-FR" sz="1400" dirty="0" smtClean="0">
                <a:latin typeface="Arial" panose="020B0604020202020204" pitchFamily="34" charset="0"/>
                <a:cs typeface="Arial" panose="020B0604020202020204" pitchFamily="34" charset="0"/>
              </a:rPr>
              <a:t>d’assurer le partage </a:t>
            </a:r>
            <a:r>
              <a:rPr lang="fr-FR" sz="1400" dirty="0">
                <a:latin typeface="Arial" panose="020B0604020202020204" pitchFamily="34" charset="0"/>
                <a:cs typeface="Arial" panose="020B0604020202020204" pitchFamily="34" charset="0"/>
              </a:rPr>
              <a:t>des connaissances et </a:t>
            </a:r>
            <a:r>
              <a:rPr lang="fr-FR" sz="1400" dirty="0" smtClean="0">
                <a:latin typeface="Arial" panose="020B0604020202020204" pitchFamily="34" charset="0"/>
                <a:cs typeface="Arial" panose="020B0604020202020204" pitchFamily="34" charset="0"/>
              </a:rPr>
              <a:t>d’ </a:t>
            </a:r>
            <a:r>
              <a:rPr lang="fr-FR" sz="1400" dirty="0">
                <a:latin typeface="Arial" panose="020B0604020202020204" pitchFamily="34" charset="0"/>
                <a:cs typeface="Arial" panose="020B0604020202020204" pitchFamily="34" charset="0"/>
              </a:rPr>
              <a:t>informations </a:t>
            </a:r>
            <a:r>
              <a:rPr lang="fr-FR" sz="1400" dirty="0" smtClean="0">
                <a:latin typeface="Arial" panose="020B0604020202020204" pitchFamily="34" charset="0"/>
                <a:cs typeface="Arial" panose="020B0604020202020204" pitchFamily="34" charset="0"/>
              </a:rPr>
              <a:t>qui soient </a:t>
            </a:r>
            <a:r>
              <a:rPr lang="fr-FR" sz="1400" dirty="0">
                <a:latin typeface="Arial" panose="020B0604020202020204" pitchFamily="34" charset="0"/>
                <a:cs typeface="Arial" panose="020B0604020202020204" pitchFamily="34" charset="0"/>
              </a:rPr>
              <a:t>accessibles </a:t>
            </a:r>
            <a:r>
              <a:rPr lang="fr-FR" sz="1400" dirty="0" smtClean="0">
                <a:latin typeface="Arial" panose="020B0604020202020204" pitchFamily="34" charset="0"/>
                <a:cs typeface="Arial" panose="020B0604020202020204" pitchFamily="34" charset="0"/>
              </a:rPr>
              <a:t>et compréhensibles par </a:t>
            </a:r>
            <a:r>
              <a:rPr lang="fr-FR" sz="1400" dirty="0">
                <a:latin typeface="Arial" panose="020B0604020202020204" pitchFamily="34" charset="0"/>
                <a:cs typeface="Arial" panose="020B0604020202020204" pitchFamily="34" charset="0"/>
              </a:rPr>
              <a:t>tous</a:t>
            </a:r>
          </a:p>
          <a:p>
            <a:pPr marL="285750" indent="-285750">
              <a:buFont typeface="Arial"/>
              <a:buChar char="•"/>
            </a:pPr>
            <a:r>
              <a:rPr lang="fr-FR" sz="1400" dirty="0" smtClean="0">
                <a:latin typeface="Arial"/>
                <a:cs typeface="Arial"/>
              </a:rPr>
              <a:t>Promouvoir </a:t>
            </a:r>
            <a:r>
              <a:rPr lang="fr-FR" sz="1400" dirty="0">
                <a:latin typeface="Arial"/>
                <a:cs typeface="Arial"/>
              </a:rPr>
              <a:t>les initiatives en </a:t>
            </a:r>
            <a:r>
              <a:rPr lang="fr-FR" sz="1400" dirty="0" smtClean="0">
                <a:latin typeface="Arial"/>
                <a:cs typeface="Arial"/>
              </a:rPr>
              <a:t>faveur du genre et </a:t>
            </a:r>
            <a:r>
              <a:rPr lang="fr-FR" sz="1400" dirty="0">
                <a:latin typeface="Arial"/>
                <a:cs typeface="Arial"/>
              </a:rPr>
              <a:t>de la jeunesse </a:t>
            </a:r>
            <a:r>
              <a:rPr lang="fr-FR" sz="1400" dirty="0" smtClean="0">
                <a:latin typeface="Arial"/>
                <a:cs typeface="Arial"/>
              </a:rPr>
              <a:t>en particulier pour la mise en place de systèmes d’alertes précoces et mieux valoriser et </a:t>
            </a:r>
            <a:r>
              <a:rPr lang="fr-FR" sz="1400" dirty="0">
                <a:latin typeface="Arial"/>
                <a:cs typeface="Arial"/>
              </a:rPr>
              <a:t>soutenir la </a:t>
            </a:r>
            <a:r>
              <a:rPr lang="fr-FR" sz="1400" dirty="0" smtClean="0">
                <a:latin typeface="Arial"/>
                <a:cs typeface="Arial"/>
              </a:rPr>
              <a:t>diversité </a:t>
            </a:r>
            <a:r>
              <a:rPr lang="fr-FR" sz="1400" dirty="0">
                <a:latin typeface="Arial"/>
                <a:cs typeface="Arial"/>
              </a:rPr>
              <a:t>des actions et des initiatives </a:t>
            </a:r>
            <a:r>
              <a:rPr lang="fr-FR" sz="1400" dirty="0" smtClean="0">
                <a:latin typeface="Arial"/>
                <a:cs typeface="Arial"/>
              </a:rPr>
              <a:t>locales en </a:t>
            </a:r>
            <a:r>
              <a:rPr lang="fr-FR" sz="1400" dirty="0">
                <a:latin typeface="Arial"/>
                <a:cs typeface="Arial"/>
              </a:rPr>
              <a:t>cours;</a:t>
            </a:r>
            <a:endParaRPr lang="en-US" sz="1400" dirty="0">
              <a:latin typeface="Arial"/>
              <a:cs typeface="Arial"/>
            </a:endParaRPr>
          </a:p>
          <a:p>
            <a:endParaRPr lang="en-US" sz="1600" dirty="0">
              <a:latin typeface="Arial"/>
              <a:cs typeface="Arial"/>
            </a:endParaRPr>
          </a:p>
        </p:txBody>
      </p:sp>
    </p:spTree>
    <p:extLst>
      <p:ext uri="{BB962C8B-B14F-4D97-AF65-F5344CB8AC3E}">
        <p14:creationId xmlns:p14="http://schemas.microsoft.com/office/powerpoint/2010/main" xmlns="" val="24724665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C59CBC6F-0FF4-44BC-8270-99802A693B6C}"/>
              </a:ext>
            </a:extLst>
          </p:cNvPr>
          <p:cNvSpPr>
            <a:spLocks noGrp="1"/>
          </p:cNvSpPr>
          <p:nvPr>
            <p:ph idx="1"/>
          </p:nvPr>
        </p:nvSpPr>
        <p:spPr/>
        <p:txBody>
          <a:bodyPr>
            <a:normAutofit/>
          </a:bodyPr>
          <a:lstStyle/>
          <a:p>
            <a:pPr marL="0" indent="0">
              <a:buNone/>
            </a:pPr>
            <a:r>
              <a:rPr lang="fr-FR" sz="2000" b="1" dirty="0" smtClean="0">
                <a:latin typeface="Arial"/>
                <a:cs typeface="Arial"/>
              </a:rPr>
              <a:t>Au </a:t>
            </a:r>
            <a:r>
              <a:rPr lang="fr-FR" sz="2000" b="1" dirty="0">
                <a:latin typeface="Arial"/>
                <a:cs typeface="Arial"/>
              </a:rPr>
              <a:t>niveau </a:t>
            </a:r>
            <a:r>
              <a:rPr lang="fr-FR" sz="2000" b="1" dirty="0" smtClean="0">
                <a:latin typeface="Arial"/>
                <a:cs typeface="Arial"/>
              </a:rPr>
              <a:t>international</a:t>
            </a:r>
            <a:endParaRPr lang="en-US" sz="2000" b="1" dirty="0">
              <a:latin typeface="Arial"/>
              <a:cs typeface="Arial"/>
            </a:endParaRPr>
          </a:p>
          <a:p>
            <a:pPr marL="285750" indent="-285750"/>
            <a:r>
              <a:rPr lang="fr-FR" sz="2000" dirty="0" smtClean="0">
                <a:latin typeface="Arial"/>
                <a:cs typeface="Arial"/>
              </a:rPr>
              <a:t>Aller </a:t>
            </a:r>
            <a:r>
              <a:rPr lang="fr-FR" sz="2000" dirty="0">
                <a:latin typeface="Arial"/>
                <a:cs typeface="Arial"/>
              </a:rPr>
              <a:t>au-delà des </a:t>
            </a:r>
            <a:r>
              <a:rPr lang="fr-FR" sz="2000" dirty="0" smtClean="0">
                <a:latin typeface="Arial"/>
                <a:cs typeface="Arial"/>
              </a:rPr>
              <a:t>simples projets </a:t>
            </a:r>
            <a:r>
              <a:rPr lang="fr-FR" sz="2000" dirty="0">
                <a:latin typeface="Arial"/>
                <a:cs typeface="Arial"/>
              </a:rPr>
              <a:t>et soutenir le financement des services </a:t>
            </a:r>
            <a:r>
              <a:rPr lang="fr-FR" sz="2000" dirty="0" smtClean="0">
                <a:latin typeface="Arial"/>
                <a:cs typeface="Arial"/>
              </a:rPr>
              <a:t>Hydromet pour leur modernisation avec l’appui des partenaires au développement, tels </a:t>
            </a:r>
            <a:r>
              <a:rPr lang="fr-FR" sz="2000" dirty="0">
                <a:latin typeface="Arial"/>
                <a:cs typeface="Arial"/>
              </a:rPr>
              <a:t>que la Banque </a:t>
            </a:r>
            <a:r>
              <a:rPr lang="fr-FR" sz="2000" dirty="0" smtClean="0">
                <a:latin typeface="Arial"/>
                <a:cs typeface="Arial"/>
              </a:rPr>
              <a:t>Africaine </a:t>
            </a:r>
            <a:r>
              <a:rPr lang="fr-FR" sz="2000" dirty="0">
                <a:latin typeface="Arial"/>
                <a:cs typeface="Arial"/>
              </a:rPr>
              <a:t>de </a:t>
            </a:r>
            <a:r>
              <a:rPr lang="fr-FR" sz="2000" dirty="0" smtClean="0">
                <a:latin typeface="Arial"/>
                <a:cs typeface="Arial"/>
              </a:rPr>
              <a:t>Développement, la </a:t>
            </a:r>
            <a:r>
              <a:rPr lang="fr-FR" sz="2000" dirty="0">
                <a:latin typeface="Arial"/>
                <a:cs typeface="Arial"/>
              </a:rPr>
              <a:t>Banque </a:t>
            </a:r>
            <a:r>
              <a:rPr lang="fr-FR" sz="2000" dirty="0" smtClean="0">
                <a:latin typeface="Arial"/>
                <a:cs typeface="Arial"/>
              </a:rPr>
              <a:t>mondiale et les coopérations bilatérales.</a:t>
            </a:r>
            <a:endParaRPr lang="en-US" sz="2000" dirty="0">
              <a:latin typeface="Arial"/>
              <a:cs typeface="Arial"/>
            </a:endParaRPr>
          </a:p>
          <a:p>
            <a:pPr marL="285750" indent="-285750"/>
            <a:r>
              <a:rPr lang="fr-FR" sz="2000" dirty="0" smtClean="0">
                <a:latin typeface="Arial"/>
                <a:cs typeface="Arial"/>
              </a:rPr>
              <a:t>Améliorer la diffusion des bonnes et meilleures pratiques existantes </a:t>
            </a:r>
            <a:r>
              <a:rPr lang="fr-FR" sz="2000" smtClean="0">
                <a:latin typeface="Arial" panose="020B0604020202020204" pitchFamily="34" charset="0"/>
                <a:cs typeface="Arial" panose="020B0604020202020204" pitchFamily="34" charset="0"/>
              </a:rPr>
              <a:t>à</a:t>
            </a:r>
            <a:r>
              <a:rPr lang="fr-FR" sz="2000" smtClean="0">
                <a:latin typeface="Arial"/>
                <a:cs typeface="Arial"/>
              </a:rPr>
              <a:t> l’</a:t>
            </a:r>
            <a:r>
              <a:rPr lang="fr-FR" sz="2000" dirty="0" err="1">
                <a:latin typeface="Arial"/>
                <a:cs typeface="Arial"/>
              </a:rPr>
              <a:t>é</a:t>
            </a:r>
            <a:r>
              <a:rPr lang="fr-FR" sz="2000" smtClean="0">
                <a:latin typeface="Arial"/>
                <a:cs typeface="Arial"/>
              </a:rPr>
              <a:t>chelle </a:t>
            </a:r>
            <a:r>
              <a:rPr lang="fr-FR" sz="2000" dirty="0" smtClean="0">
                <a:latin typeface="Arial"/>
                <a:cs typeface="Arial"/>
              </a:rPr>
              <a:t>internationale</a:t>
            </a:r>
          </a:p>
          <a:p>
            <a:pPr marL="285750" indent="-285750"/>
            <a:r>
              <a:rPr lang="fr-FR" sz="2000" dirty="0" smtClean="0">
                <a:latin typeface="Arial"/>
                <a:cs typeface="Arial"/>
              </a:rPr>
              <a:t>Promouvoir les échanges Sud-Sud </a:t>
            </a:r>
            <a:endParaRPr lang="en-US" sz="2000" dirty="0"/>
          </a:p>
          <a:p>
            <a:endParaRPr lang="fr-FR" dirty="0"/>
          </a:p>
        </p:txBody>
      </p:sp>
      <p:sp>
        <p:nvSpPr>
          <p:cNvPr id="4" name="Title 1">
            <a:extLst>
              <a:ext uri="{FF2B5EF4-FFF2-40B4-BE49-F238E27FC236}">
                <a16:creationId xmlns="" xmlns:a16="http://schemas.microsoft.com/office/drawing/2014/main" id="{26506840-2098-4518-B5BB-603B95D32869}"/>
              </a:ext>
            </a:extLst>
          </p:cNvPr>
          <p:cNvSpPr txBox="1">
            <a:spLocks/>
          </p:cNvSpPr>
          <p:nvPr/>
        </p:nvSpPr>
        <p:spPr>
          <a:xfrm>
            <a:off x="457200" y="-20002"/>
            <a:ext cx="8229600" cy="1143000"/>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4000" b="1" dirty="0" err="1" smtClean="0">
                <a:solidFill>
                  <a:schemeClr val="accent1">
                    <a:lumMod val="75000"/>
                  </a:schemeClr>
                </a:solidFill>
                <a:latin typeface="Arial"/>
                <a:cs typeface="Arial"/>
              </a:rPr>
              <a:t>Recommandations</a:t>
            </a:r>
            <a:r>
              <a:rPr lang="en-US" sz="4000" b="1" dirty="0" smtClean="0">
                <a:solidFill>
                  <a:schemeClr val="accent1">
                    <a:lumMod val="75000"/>
                  </a:schemeClr>
                </a:solidFill>
                <a:latin typeface="Arial"/>
                <a:cs typeface="Arial"/>
              </a:rPr>
              <a:t> </a:t>
            </a:r>
            <a:r>
              <a:rPr lang="en-US" sz="2400" b="1" i="1" dirty="0" smtClean="0">
                <a:solidFill>
                  <a:schemeClr val="accent1">
                    <a:lumMod val="75000"/>
                  </a:schemeClr>
                </a:solidFill>
                <a:latin typeface="Arial"/>
                <a:cs typeface="Arial"/>
              </a:rPr>
              <a:t>(cont.)</a:t>
            </a:r>
            <a:r>
              <a:rPr lang="en-US" sz="2000" b="1" i="1" dirty="0" smtClean="0">
                <a:solidFill>
                  <a:schemeClr val="accent1">
                    <a:lumMod val="75000"/>
                  </a:schemeClr>
                </a:solidFill>
                <a:latin typeface="Arial"/>
                <a:cs typeface="Arial"/>
              </a:rPr>
              <a:t>  </a:t>
            </a:r>
            <a:endParaRPr lang="en-US" sz="3600" b="1" i="1" dirty="0">
              <a:solidFill>
                <a:schemeClr val="accent1">
                  <a:lumMod val="75000"/>
                </a:schemeClr>
              </a:solidFill>
              <a:latin typeface="Arial"/>
              <a:cs typeface="Arial"/>
            </a:endParaRPr>
          </a:p>
        </p:txBody>
      </p:sp>
    </p:spTree>
    <p:extLst>
      <p:ext uri="{BB962C8B-B14F-4D97-AF65-F5344CB8AC3E}">
        <p14:creationId xmlns:p14="http://schemas.microsoft.com/office/powerpoint/2010/main" xmlns="" val="3447751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433</TotalTime>
  <Words>739</Words>
  <Application>Microsoft Office PowerPoint</Application>
  <PresentationFormat>Affichage à l'écran (4:3)</PresentationFormat>
  <Paragraphs>87</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Office Theme</vt:lpstr>
      <vt:lpstr>Résumé des conclusions et Recommandations </vt:lpstr>
      <vt:lpstr>Revue du programme</vt:lpstr>
      <vt:lpstr>Statut</vt:lpstr>
      <vt:lpstr>Défis </vt:lpstr>
      <vt:lpstr>Opportunités</vt:lpstr>
      <vt:lpstr>Recommandations  </vt:lpstr>
      <vt:lpstr>Diapositive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Findings and Recommendations</dc:title>
  <dc:creator>CC Dingel</dc:creator>
  <cp:lastModifiedBy>probook</cp:lastModifiedBy>
  <cp:revision>87</cp:revision>
  <dcterms:created xsi:type="dcterms:W3CDTF">2018-11-16T03:42:11Z</dcterms:created>
  <dcterms:modified xsi:type="dcterms:W3CDTF">2018-11-16T14:30:47Z</dcterms:modified>
</cp:coreProperties>
</file>