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4" ContentType="video/unknown"/>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60" r:id="rId6"/>
    <p:sldMasterId id="2147483674" r:id="rId7"/>
    <p:sldMasterId id="2147483686" r:id="rId8"/>
  </p:sldMasterIdLst>
  <p:notesMasterIdLst>
    <p:notesMasterId r:id="rId37"/>
  </p:notesMasterIdLst>
  <p:sldIdLst>
    <p:sldId id="262" r:id="rId9"/>
    <p:sldId id="366" r:id="rId10"/>
    <p:sldId id="326" r:id="rId11"/>
    <p:sldId id="357" r:id="rId12"/>
    <p:sldId id="335" r:id="rId13"/>
    <p:sldId id="343" r:id="rId14"/>
    <p:sldId id="358" r:id="rId15"/>
    <p:sldId id="336" r:id="rId16"/>
    <p:sldId id="331" r:id="rId17"/>
    <p:sldId id="332" r:id="rId18"/>
    <p:sldId id="338" r:id="rId19"/>
    <p:sldId id="340" r:id="rId20"/>
    <p:sldId id="346" r:id="rId21"/>
    <p:sldId id="327" r:id="rId22"/>
    <p:sldId id="359" r:id="rId23"/>
    <p:sldId id="342" r:id="rId24"/>
    <p:sldId id="354" r:id="rId25"/>
    <p:sldId id="361" r:id="rId26"/>
    <p:sldId id="360" r:id="rId27"/>
    <p:sldId id="337" r:id="rId28"/>
    <p:sldId id="344" r:id="rId29"/>
    <p:sldId id="345" r:id="rId30"/>
    <p:sldId id="297" r:id="rId31"/>
    <p:sldId id="333" r:id="rId32"/>
    <p:sldId id="347" r:id="rId33"/>
    <p:sldId id="362" r:id="rId34"/>
    <p:sldId id="363" r:id="rId35"/>
    <p:sldId id="364" r:id="rId36"/>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1" autoAdjust="0"/>
    <p:restoredTop sz="92000" autoAdjust="0"/>
  </p:normalViewPr>
  <p:slideViewPr>
    <p:cSldViewPr>
      <p:cViewPr varScale="1">
        <p:scale>
          <a:sx n="99" d="100"/>
          <a:sy n="99" d="100"/>
        </p:scale>
        <p:origin x="-1408" y="-11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customXml" Target="../customXml/item4.xml"/><Relationship Id="rId5" Type="http://schemas.openxmlformats.org/officeDocument/2006/relationships/slideMaster" Target="slideMasters/slideMaster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9" Type="http://schemas.openxmlformats.org/officeDocument/2006/relationships/slide" Target="slides/slide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15D8D7-F2D9-CB49-9BED-FE07E63BCC5A}" type="doc">
      <dgm:prSet loTypeId="urn:microsoft.com/office/officeart/2005/8/layout/chevron1" loCatId="" qsTypeId="urn:microsoft.com/office/officeart/2005/8/quickstyle/simple4" qsCatId="simple" csTypeId="urn:microsoft.com/office/officeart/2005/8/colors/accent1_2" csCatId="accent1" phldr="1"/>
      <dgm:spPr/>
      <dgm:t>
        <a:bodyPr/>
        <a:lstStyle/>
        <a:p>
          <a:endParaRPr lang="en-US"/>
        </a:p>
      </dgm:t>
    </dgm:pt>
    <dgm:pt modelId="{2C6870FE-0D3C-BF4A-B239-8AA88A7551F9}">
      <dgm:prSet custT="1"/>
      <dgm:spPr>
        <a:solidFill>
          <a:schemeClr val="accent3">
            <a:lumMod val="75000"/>
            <a:alpha val="10000"/>
          </a:schemeClr>
        </a:solidFill>
      </dgm:spPr>
      <dgm:t>
        <a:bodyPr/>
        <a:lstStyle/>
        <a:p>
          <a:pPr rtl="0"/>
          <a:r>
            <a:rPr lang="en-US" sz="1600" dirty="0">
              <a:solidFill>
                <a:srgbClr val="000000"/>
              </a:solidFill>
            </a:rPr>
            <a:t>MoU with NMHS</a:t>
          </a:r>
        </a:p>
      </dgm:t>
    </dgm:pt>
    <dgm:pt modelId="{6B1FD24A-10C1-9A48-B155-528F44EF9671}" type="parTrans" cxnId="{B740E8FD-2B21-5140-95AA-0537FA2C5960}">
      <dgm:prSet/>
      <dgm:spPr/>
      <dgm:t>
        <a:bodyPr/>
        <a:lstStyle/>
        <a:p>
          <a:endParaRPr lang="en-US" sz="2000"/>
        </a:p>
      </dgm:t>
    </dgm:pt>
    <dgm:pt modelId="{820A188C-924B-7341-9614-9BC27691BCA4}" type="sibTrans" cxnId="{B740E8FD-2B21-5140-95AA-0537FA2C5960}">
      <dgm:prSet/>
      <dgm:spPr/>
      <dgm:t>
        <a:bodyPr/>
        <a:lstStyle/>
        <a:p>
          <a:endParaRPr lang="en-US" sz="2000"/>
        </a:p>
      </dgm:t>
    </dgm:pt>
    <dgm:pt modelId="{7B69D435-5222-DB49-9CA0-DA8F8C3D52A2}">
      <dgm:prSet custT="1"/>
      <dgm:spPr>
        <a:solidFill>
          <a:schemeClr val="accent3">
            <a:lumMod val="75000"/>
            <a:alpha val="28000"/>
          </a:schemeClr>
        </a:solidFill>
      </dgm:spPr>
      <dgm:t>
        <a:bodyPr/>
        <a:lstStyle/>
        <a:p>
          <a:r>
            <a:rPr lang="en-US" sz="1600" dirty="0">
              <a:solidFill>
                <a:srgbClr val="000000"/>
              </a:solidFill>
            </a:rPr>
            <a:t>TAHMO AWS network</a:t>
          </a:r>
        </a:p>
      </dgm:t>
    </dgm:pt>
    <dgm:pt modelId="{A62504D9-9468-554D-9147-7B252A113A73}" type="parTrans" cxnId="{DD8844DD-664B-DE43-842F-91800A24CCDB}">
      <dgm:prSet/>
      <dgm:spPr/>
      <dgm:t>
        <a:bodyPr/>
        <a:lstStyle/>
        <a:p>
          <a:endParaRPr lang="en-US" sz="2000"/>
        </a:p>
      </dgm:t>
    </dgm:pt>
    <dgm:pt modelId="{0DFBD8BE-68F4-584D-9DD0-120334088B84}" type="sibTrans" cxnId="{DD8844DD-664B-DE43-842F-91800A24CCDB}">
      <dgm:prSet/>
      <dgm:spPr/>
      <dgm:t>
        <a:bodyPr/>
        <a:lstStyle/>
        <a:p>
          <a:endParaRPr lang="en-US" sz="2000"/>
        </a:p>
      </dgm:t>
    </dgm:pt>
    <dgm:pt modelId="{49E5A2E4-943E-C842-84AE-C7239C0C5993}">
      <dgm:prSet custT="1"/>
      <dgm:spPr>
        <a:solidFill>
          <a:schemeClr val="accent3">
            <a:lumMod val="75000"/>
            <a:alpha val="43000"/>
          </a:schemeClr>
        </a:solidFill>
      </dgm:spPr>
      <dgm:t>
        <a:bodyPr/>
        <a:lstStyle/>
        <a:p>
          <a:r>
            <a:rPr lang="en-US" sz="1600" dirty="0">
              <a:solidFill>
                <a:srgbClr val="000000"/>
              </a:solidFill>
            </a:rPr>
            <a:t>Data Provisions NMHS and TAHMO</a:t>
          </a:r>
        </a:p>
      </dgm:t>
    </dgm:pt>
    <dgm:pt modelId="{7D7970C5-7AD2-B74A-B5F1-266A14A8F887}" type="parTrans" cxnId="{74B76807-DDFA-9B40-867F-E599C68B86B6}">
      <dgm:prSet/>
      <dgm:spPr/>
      <dgm:t>
        <a:bodyPr/>
        <a:lstStyle/>
        <a:p>
          <a:endParaRPr lang="en-US" sz="2000"/>
        </a:p>
      </dgm:t>
    </dgm:pt>
    <dgm:pt modelId="{201C23DE-EE91-8D4D-BEF9-65EB35D035C8}" type="sibTrans" cxnId="{74B76807-DDFA-9B40-867F-E599C68B86B6}">
      <dgm:prSet/>
      <dgm:spPr/>
      <dgm:t>
        <a:bodyPr/>
        <a:lstStyle/>
        <a:p>
          <a:endParaRPr lang="en-US" sz="2000"/>
        </a:p>
      </dgm:t>
    </dgm:pt>
    <dgm:pt modelId="{1CFB58C9-66FF-2E44-8314-B08EB0C7E7BF}">
      <dgm:prSet custT="1"/>
      <dgm:spPr>
        <a:solidFill>
          <a:schemeClr val="accent3">
            <a:lumMod val="75000"/>
            <a:alpha val="79000"/>
          </a:schemeClr>
        </a:solidFill>
        <a:ln>
          <a:solidFill>
            <a:schemeClr val="accent3">
              <a:lumMod val="75000"/>
            </a:schemeClr>
          </a:solidFill>
        </a:ln>
      </dgm:spPr>
      <dgm:t>
        <a:bodyPr/>
        <a:lstStyle/>
        <a:p>
          <a:pPr>
            <a:lnSpc>
              <a:spcPct val="100000"/>
            </a:lnSpc>
          </a:pPr>
          <a:r>
            <a:rPr lang="en-US" sz="1400" dirty="0">
              <a:solidFill>
                <a:schemeClr val="tx1"/>
              </a:solidFill>
            </a:rPr>
            <a:t>QA/QC + </a:t>
          </a:r>
          <a:r>
            <a:rPr lang="en-US" sz="1600" dirty="0">
              <a:solidFill>
                <a:schemeClr val="tx1"/>
              </a:solidFill>
            </a:rPr>
            <a:t>Weather Forecast</a:t>
          </a:r>
        </a:p>
      </dgm:t>
    </dgm:pt>
    <dgm:pt modelId="{27F2A295-84E3-D748-8585-17432E0BC87F}" type="parTrans" cxnId="{912A9B27-47DE-C240-8DAD-0F2837525157}">
      <dgm:prSet/>
      <dgm:spPr/>
      <dgm:t>
        <a:bodyPr/>
        <a:lstStyle/>
        <a:p>
          <a:endParaRPr lang="en-US" sz="2000"/>
        </a:p>
      </dgm:t>
    </dgm:pt>
    <dgm:pt modelId="{C84B95CC-11D4-A74B-B618-CCCD3B37F9EC}" type="sibTrans" cxnId="{912A9B27-47DE-C240-8DAD-0F2837525157}">
      <dgm:prSet/>
      <dgm:spPr/>
      <dgm:t>
        <a:bodyPr/>
        <a:lstStyle/>
        <a:p>
          <a:endParaRPr lang="en-US" sz="2000"/>
        </a:p>
      </dgm:t>
    </dgm:pt>
    <dgm:pt modelId="{BA15D2CA-372E-AE4A-A2ED-F8B0D513FFDD}">
      <dgm:prSet custT="1"/>
      <dgm:spPr>
        <a:solidFill>
          <a:schemeClr val="accent3">
            <a:lumMod val="75000"/>
            <a:alpha val="97000"/>
          </a:schemeClr>
        </a:solidFill>
        <a:ln>
          <a:solidFill>
            <a:schemeClr val="accent3">
              <a:lumMod val="75000"/>
            </a:schemeClr>
          </a:solidFill>
        </a:ln>
      </dgm:spPr>
      <dgm:t>
        <a:bodyPr/>
        <a:lstStyle/>
        <a:p>
          <a:r>
            <a:rPr lang="en-US" sz="1600" dirty="0">
              <a:solidFill>
                <a:schemeClr val="tx1"/>
              </a:solidFill>
            </a:rPr>
            <a:t>Products &amp; Services</a:t>
          </a:r>
        </a:p>
      </dgm:t>
    </dgm:pt>
    <dgm:pt modelId="{52F58638-FC31-694D-BB6D-C7086A73509E}" type="parTrans" cxnId="{6983780D-F0CD-174B-879F-195076637728}">
      <dgm:prSet/>
      <dgm:spPr/>
      <dgm:t>
        <a:bodyPr/>
        <a:lstStyle/>
        <a:p>
          <a:endParaRPr lang="en-US" sz="2000"/>
        </a:p>
      </dgm:t>
    </dgm:pt>
    <dgm:pt modelId="{3F0B7CAD-3496-B348-B545-0A28417D4315}" type="sibTrans" cxnId="{6983780D-F0CD-174B-879F-195076637728}">
      <dgm:prSet/>
      <dgm:spPr/>
      <dgm:t>
        <a:bodyPr/>
        <a:lstStyle/>
        <a:p>
          <a:endParaRPr lang="en-US" sz="2000"/>
        </a:p>
      </dgm:t>
    </dgm:pt>
    <dgm:pt modelId="{6EB15B1D-A506-5F49-94CF-8B4B96ADF45C}" type="pres">
      <dgm:prSet presAssocID="{AC15D8D7-F2D9-CB49-9BED-FE07E63BCC5A}" presName="Name0" presStyleCnt="0">
        <dgm:presLayoutVars>
          <dgm:dir/>
          <dgm:animLvl val="lvl"/>
          <dgm:resizeHandles val="exact"/>
        </dgm:presLayoutVars>
      </dgm:prSet>
      <dgm:spPr/>
      <dgm:t>
        <a:bodyPr/>
        <a:lstStyle/>
        <a:p>
          <a:endParaRPr lang="fr-FR"/>
        </a:p>
      </dgm:t>
    </dgm:pt>
    <dgm:pt modelId="{91B4763D-B090-3B43-B9B6-02D7E1C9FBEF}" type="pres">
      <dgm:prSet presAssocID="{2C6870FE-0D3C-BF4A-B239-8AA88A7551F9}" presName="parTxOnly" presStyleLbl="node1" presStyleIdx="0" presStyleCnt="5">
        <dgm:presLayoutVars>
          <dgm:chMax val="0"/>
          <dgm:chPref val="0"/>
          <dgm:bulletEnabled val="1"/>
        </dgm:presLayoutVars>
      </dgm:prSet>
      <dgm:spPr/>
      <dgm:t>
        <a:bodyPr/>
        <a:lstStyle/>
        <a:p>
          <a:endParaRPr lang="fr-FR"/>
        </a:p>
      </dgm:t>
    </dgm:pt>
    <dgm:pt modelId="{1488E26F-C7ED-A249-8A94-BB4FFEBFBAA0}" type="pres">
      <dgm:prSet presAssocID="{820A188C-924B-7341-9614-9BC27691BCA4}" presName="parTxOnlySpace" presStyleCnt="0"/>
      <dgm:spPr/>
    </dgm:pt>
    <dgm:pt modelId="{B8BDEF0B-9AED-3546-9449-E35057E7F619}" type="pres">
      <dgm:prSet presAssocID="{7B69D435-5222-DB49-9CA0-DA8F8C3D52A2}" presName="parTxOnly" presStyleLbl="node1" presStyleIdx="1" presStyleCnt="5">
        <dgm:presLayoutVars>
          <dgm:chMax val="0"/>
          <dgm:chPref val="0"/>
          <dgm:bulletEnabled val="1"/>
        </dgm:presLayoutVars>
      </dgm:prSet>
      <dgm:spPr/>
      <dgm:t>
        <a:bodyPr/>
        <a:lstStyle/>
        <a:p>
          <a:endParaRPr lang="fr-FR"/>
        </a:p>
      </dgm:t>
    </dgm:pt>
    <dgm:pt modelId="{D1D9FF94-E0CC-2D47-8D50-7B06B0B4B10D}" type="pres">
      <dgm:prSet presAssocID="{0DFBD8BE-68F4-584D-9DD0-120334088B84}" presName="parTxOnlySpace" presStyleCnt="0"/>
      <dgm:spPr/>
    </dgm:pt>
    <dgm:pt modelId="{F0E704FE-69AF-8F44-8AC6-D3EEE4D7F82C}" type="pres">
      <dgm:prSet presAssocID="{49E5A2E4-943E-C842-84AE-C7239C0C5993}" presName="parTxOnly" presStyleLbl="node1" presStyleIdx="2" presStyleCnt="5" custScaleX="130247">
        <dgm:presLayoutVars>
          <dgm:chMax val="0"/>
          <dgm:chPref val="0"/>
          <dgm:bulletEnabled val="1"/>
        </dgm:presLayoutVars>
      </dgm:prSet>
      <dgm:spPr/>
      <dgm:t>
        <a:bodyPr/>
        <a:lstStyle/>
        <a:p>
          <a:endParaRPr lang="fr-FR"/>
        </a:p>
      </dgm:t>
    </dgm:pt>
    <dgm:pt modelId="{D07BAFE1-726C-0D49-A7EF-0A5B8A66613C}" type="pres">
      <dgm:prSet presAssocID="{201C23DE-EE91-8D4D-BEF9-65EB35D035C8}" presName="parTxOnlySpace" presStyleCnt="0"/>
      <dgm:spPr/>
    </dgm:pt>
    <dgm:pt modelId="{7B96862B-CB13-8046-8B1D-629C5021AA11}" type="pres">
      <dgm:prSet presAssocID="{1CFB58C9-66FF-2E44-8314-B08EB0C7E7BF}" presName="parTxOnly" presStyleLbl="node1" presStyleIdx="3" presStyleCnt="5">
        <dgm:presLayoutVars>
          <dgm:chMax val="0"/>
          <dgm:chPref val="0"/>
          <dgm:bulletEnabled val="1"/>
        </dgm:presLayoutVars>
      </dgm:prSet>
      <dgm:spPr/>
      <dgm:t>
        <a:bodyPr/>
        <a:lstStyle/>
        <a:p>
          <a:endParaRPr lang="fr-FR"/>
        </a:p>
      </dgm:t>
    </dgm:pt>
    <dgm:pt modelId="{83BEC7D6-5B78-A547-ADC9-6D75BBB84402}" type="pres">
      <dgm:prSet presAssocID="{C84B95CC-11D4-A74B-B618-CCCD3B37F9EC}" presName="parTxOnlySpace" presStyleCnt="0"/>
      <dgm:spPr/>
    </dgm:pt>
    <dgm:pt modelId="{672FD698-D5D0-DF4B-BFFA-C897A393C82D}" type="pres">
      <dgm:prSet presAssocID="{BA15D2CA-372E-AE4A-A2ED-F8B0D513FFDD}" presName="parTxOnly" presStyleLbl="node1" presStyleIdx="4" presStyleCnt="5">
        <dgm:presLayoutVars>
          <dgm:chMax val="0"/>
          <dgm:chPref val="0"/>
          <dgm:bulletEnabled val="1"/>
        </dgm:presLayoutVars>
      </dgm:prSet>
      <dgm:spPr/>
      <dgm:t>
        <a:bodyPr/>
        <a:lstStyle/>
        <a:p>
          <a:endParaRPr lang="fr-FR"/>
        </a:p>
      </dgm:t>
    </dgm:pt>
  </dgm:ptLst>
  <dgm:cxnLst>
    <dgm:cxn modelId="{B740E8FD-2B21-5140-95AA-0537FA2C5960}" srcId="{AC15D8D7-F2D9-CB49-9BED-FE07E63BCC5A}" destId="{2C6870FE-0D3C-BF4A-B239-8AA88A7551F9}" srcOrd="0" destOrd="0" parTransId="{6B1FD24A-10C1-9A48-B155-528F44EF9671}" sibTransId="{820A188C-924B-7341-9614-9BC27691BCA4}"/>
    <dgm:cxn modelId="{308ED72B-DDA8-4161-955C-0F4D0DEB1983}" type="presOf" srcId="{BA15D2CA-372E-AE4A-A2ED-F8B0D513FFDD}" destId="{672FD698-D5D0-DF4B-BFFA-C897A393C82D}" srcOrd="0" destOrd="0" presId="urn:microsoft.com/office/officeart/2005/8/layout/chevron1"/>
    <dgm:cxn modelId="{912A9B27-47DE-C240-8DAD-0F2837525157}" srcId="{AC15D8D7-F2D9-CB49-9BED-FE07E63BCC5A}" destId="{1CFB58C9-66FF-2E44-8314-B08EB0C7E7BF}" srcOrd="3" destOrd="0" parTransId="{27F2A295-84E3-D748-8585-17432E0BC87F}" sibTransId="{C84B95CC-11D4-A74B-B618-CCCD3B37F9EC}"/>
    <dgm:cxn modelId="{38E593F5-5B9A-4D0D-ADBF-32FC6585BDF8}" type="presOf" srcId="{AC15D8D7-F2D9-CB49-9BED-FE07E63BCC5A}" destId="{6EB15B1D-A506-5F49-94CF-8B4B96ADF45C}" srcOrd="0" destOrd="0" presId="urn:microsoft.com/office/officeart/2005/8/layout/chevron1"/>
    <dgm:cxn modelId="{8F44D37B-2B6B-40C5-94A2-8A659278A9FD}" type="presOf" srcId="{49E5A2E4-943E-C842-84AE-C7239C0C5993}" destId="{F0E704FE-69AF-8F44-8AC6-D3EEE4D7F82C}" srcOrd="0" destOrd="0" presId="urn:microsoft.com/office/officeart/2005/8/layout/chevron1"/>
    <dgm:cxn modelId="{74B76807-DDFA-9B40-867F-E599C68B86B6}" srcId="{AC15D8D7-F2D9-CB49-9BED-FE07E63BCC5A}" destId="{49E5A2E4-943E-C842-84AE-C7239C0C5993}" srcOrd="2" destOrd="0" parTransId="{7D7970C5-7AD2-B74A-B5F1-266A14A8F887}" sibTransId="{201C23DE-EE91-8D4D-BEF9-65EB35D035C8}"/>
    <dgm:cxn modelId="{4DB1AB44-C2EF-4976-894F-811E67877998}" type="presOf" srcId="{7B69D435-5222-DB49-9CA0-DA8F8C3D52A2}" destId="{B8BDEF0B-9AED-3546-9449-E35057E7F619}" srcOrd="0" destOrd="0" presId="urn:microsoft.com/office/officeart/2005/8/layout/chevron1"/>
    <dgm:cxn modelId="{972B5724-7247-4147-B98E-F81C8F7A33D9}" type="presOf" srcId="{2C6870FE-0D3C-BF4A-B239-8AA88A7551F9}" destId="{91B4763D-B090-3B43-B9B6-02D7E1C9FBEF}" srcOrd="0" destOrd="0" presId="urn:microsoft.com/office/officeart/2005/8/layout/chevron1"/>
    <dgm:cxn modelId="{DD8844DD-664B-DE43-842F-91800A24CCDB}" srcId="{AC15D8D7-F2D9-CB49-9BED-FE07E63BCC5A}" destId="{7B69D435-5222-DB49-9CA0-DA8F8C3D52A2}" srcOrd="1" destOrd="0" parTransId="{A62504D9-9468-554D-9147-7B252A113A73}" sibTransId="{0DFBD8BE-68F4-584D-9DD0-120334088B84}"/>
    <dgm:cxn modelId="{BA8F0F04-DAF9-4271-A0DC-EBE1429250C8}" type="presOf" srcId="{1CFB58C9-66FF-2E44-8314-B08EB0C7E7BF}" destId="{7B96862B-CB13-8046-8B1D-629C5021AA11}" srcOrd="0" destOrd="0" presId="urn:microsoft.com/office/officeart/2005/8/layout/chevron1"/>
    <dgm:cxn modelId="{6983780D-F0CD-174B-879F-195076637728}" srcId="{AC15D8D7-F2D9-CB49-9BED-FE07E63BCC5A}" destId="{BA15D2CA-372E-AE4A-A2ED-F8B0D513FFDD}" srcOrd="4" destOrd="0" parTransId="{52F58638-FC31-694D-BB6D-C7086A73509E}" sibTransId="{3F0B7CAD-3496-B348-B545-0A28417D4315}"/>
    <dgm:cxn modelId="{A9F60BCE-4519-48AA-8DAD-09FB04F52195}" type="presParOf" srcId="{6EB15B1D-A506-5F49-94CF-8B4B96ADF45C}" destId="{91B4763D-B090-3B43-B9B6-02D7E1C9FBEF}" srcOrd="0" destOrd="0" presId="urn:microsoft.com/office/officeart/2005/8/layout/chevron1"/>
    <dgm:cxn modelId="{EA444A42-98FA-4603-97B2-ADB3E6293179}" type="presParOf" srcId="{6EB15B1D-A506-5F49-94CF-8B4B96ADF45C}" destId="{1488E26F-C7ED-A249-8A94-BB4FFEBFBAA0}" srcOrd="1" destOrd="0" presId="urn:microsoft.com/office/officeart/2005/8/layout/chevron1"/>
    <dgm:cxn modelId="{5D731965-D862-47B3-9913-0709BAA83452}" type="presParOf" srcId="{6EB15B1D-A506-5F49-94CF-8B4B96ADF45C}" destId="{B8BDEF0B-9AED-3546-9449-E35057E7F619}" srcOrd="2" destOrd="0" presId="urn:microsoft.com/office/officeart/2005/8/layout/chevron1"/>
    <dgm:cxn modelId="{00B4DA39-F189-4171-A977-58894F25C399}" type="presParOf" srcId="{6EB15B1D-A506-5F49-94CF-8B4B96ADF45C}" destId="{D1D9FF94-E0CC-2D47-8D50-7B06B0B4B10D}" srcOrd="3" destOrd="0" presId="urn:microsoft.com/office/officeart/2005/8/layout/chevron1"/>
    <dgm:cxn modelId="{704F8112-5AB6-4522-9D2C-45A3AEC8A95F}" type="presParOf" srcId="{6EB15B1D-A506-5F49-94CF-8B4B96ADF45C}" destId="{F0E704FE-69AF-8F44-8AC6-D3EEE4D7F82C}" srcOrd="4" destOrd="0" presId="urn:microsoft.com/office/officeart/2005/8/layout/chevron1"/>
    <dgm:cxn modelId="{EDA81BB2-D1F0-4367-AC15-7930BCBC200F}" type="presParOf" srcId="{6EB15B1D-A506-5F49-94CF-8B4B96ADF45C}" destId="{D07BAFE1-726C-0D49-A7EF-0A5B8A66613C}" srcOrd="5" destOrd="0" presId="urn:microsoft.com/office/officeart/2005/8/layout/chevron1"/>
    <dgm:cxn modelId="{AEAE8087-32C7-418C-A236-224B65F971E9}" type="presParOf" srcId="{6EB15B1D-A506-5F49-94CF-8B4B96ADF45C}" destId="{7B96862B-CB13-8046-8B1D-629C5021AA11}" srcOrd="6" destOrd="0" presId="urn:microsoft.com/office/officeart/2005/8/layout/chevron1"/>
    <dgm:cxn modelId="{59C1DC34-D529-42F1-951D-E171E9D32198}" type="presParOf" srcId="{6EB15B1D-A506-5F49-94CF-8B4B96ADF45C}" destId="{83BEC7D6-5B78-A547-ADC9-6D75BBB84402}" srcOrd="7" destOrd="0" presId="urn:microsoft.com/office/officeart/2005/8/layout/chevron1"/>
    <dgm:cxn modelId="{5C8F2F91-1D7D-4E73-B0F4-8C6BD3BF113B}" type="presParOf" srcId="{6EB15B1D-A506-5F49-94CF-8B4B96ADF45C}" destId="{672FD698-D5D0-DF4B-BFFA-C897A393C82D}" srcOrd="8"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B4763D-B090-3B43-B9B6-02D7E1C9FBEF}">
      <dsp:nvSpPr>
        <dsp:cNvPr id="0" name=""/>
        <dsp:cNvSpPr/>
      </dsp:nvSpPr>
      <dsp:spPr>
        <a:xfrm>
          <a:off x="2497" y="378974"/>
          <a:ext cx="1710765" cy="684306"/>
        </a:xfrm>
        <a:prstGeom prst="chevron">
          <a:avLst/>
        </a:prstGeom>
        <a:solidFill>
          <a:schemeClr val="accent3">
            <a:lumMod val="75000"/>
            <a:alpha val="1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rtl="0">
            <a:lnSpc>
              <a:spcPct val="90000"/>
            </a:lnSpc>
            <a:spcBef>
              <a:spcPct val="0"/>
            </a:spcBef>
            <a:spcAft>
              <a:spcPct val="35000"/>
            </a:spcAft>
          </a:pPr>
          <a:r>
            <a:rPr lang="en-US" sz="1600" kern="1200" dirty="0">
              <a:solidFill>
                <a:srgbClr val="000000"/>
              </a:solidFill>
            </a:rPr>
            <a:t>MoU with NMHS</a:t>
          </a:r>
        </a:p>
      </dsp:txBody>
      <dsp:txXfrm>
        <a:off x="344650" y="378974"/>
        <a:ext cx="1026459" cy="684306"/>
      </dsp:txXfrm>
    </dsp:sp>
    <dsp:sp modelId="{B8BDEF0B-9AED-3546-9449-E35057E7F619}">
      <dsp:nvSpPr>
        <dsp:cNvPr id="0" name=""/>
        <dsp:cNvSpPr/>
      </dsp:nvSpPr>
      <dsp:spPr>
        <a:xfrm>
          <a:off x="1542186" y="378974"/>
          <a:ext cx="1710765" cy="684306"/>
        </a:xfrm>
        <a:prstGeom prst="chevron">
          <a:avLst/>
        </a:prstGeom>
        <a:solidFill>
          <a:schemeClr val="accent3">
            <a:lumMod val="75000"/>
            <a:alpha val="28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a:solidFill>
                <a:srgbClr val="000000"/>
              </a:solidFill>
            </a:rPr>
            <a:t>TAHMO AWS network</a:t>
          </a:r>
        </a:p>
      </dsp:txBody>
      <dsp:txXfrm>
        <a:off x="1884339" y="378974"/>
        <a:ext cx="1026459" cy="684306"/>
      </dsp:txXfrm>
    </dsp:sp>
    <dsp:sp modelId="{F0E704FE-69AF-8F44-8AC6-D3EEE4D7F82C}">
      <dsp:nvSpPr>
        <dsp:cNvPr id="0" name=""/>
        <dsp:cNvSpPr/>
      </dsp:nvSpPr>
      <dsp:spPr>
        <a:xfrm>
          <a:off x="3081875" y="378974"/>
          <a:ext cx="2228220" cy="684306"/>
        </a:xfrm>
        <a:prstGeom prst="chevron">
          <a:avLst/>
        </a:prstGeom>
        <a:solidFill>
          <a:schemeClr val="accent3">
            <a:lumMod val="75000"/>
            <a:alpha val="43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a:solidFill>
                <a:srgbClr val="000000"/>
              </a:solidFill>
            </a:rPr>
            <a:t>Data Provisions NMHS and TAHMO</a:t>
          </a:r>
        </a:p>
      </dsp:txBody>
      <dsp:txXfrm>
        <a:off x="3424028" y="378974"/>
        <a:ext cx="1543914" cy="684306"/>
      </dsp:txXfrm>
    </dsp:sp>
    <dsp:sp modelId="{7B96862B-CB13-8046-8B1D-629C5021AA11}">
      <dsp:nvSpPr>
        <dsp:cNvPr id="0" name=""/>
        <dsp:cNvSpPr/>
      </dsp:nvSpPr>
      <dsp:spPr>
        <a:xfrm>
          <a:off x="5139019" y="378974"/>
          <a:ext cx="1710765" cy="684306"/>
        </a:xfrm>
        <a:prstGeom prst="chevron">
          <a:avLst/>
        </a:prstGeom>
        <a:solidFill>
          <a:schemeClr val="accent3">
            <a:lumMod val="75000"/>
            <a:alpha val="79000"/>
          </a:schemeClr>
        </a:solidFill>
        <a:ln>
          <a:solidFill>
            <a:schemeClr val="accent3">
              <a:lumMod val="75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100000"/>
            </a:lnSpc>
            <a:spcBef>
              <a:spcPct val="0"/>
            </a:spcBef>
            <a:spcAft>
              <a:spcPct val="35000"/>
            </a:spcAft>
          </a:pPr>
          <a:r>
            <a:rPr lang="en-US" sz="1400" kern="1200" dirty="0">
              <a:solidFill>
                <a:schemeClr val="tx1"/>
              </a:solidFill>
            </a:rPr>
            <a:t>QA/QC + </a:t>
          </a:r>
          <a:r>
            <a:rPr lang="en-US" sz="1600" kern="1200" dirty="0">
              <a:solidFill>
                <a:schemeClr val="tx1"/>
              </a:solidFill>
            </a:rPr>
            <a:t>Weather Forecast</a:t>
          </a:r>
        </a:p>
      </dsp:txBody>
      <dsp:txXfrm>
        <a:off x="5481172" y="378974"/>
        <a:ext cx="1026459" cy="684306"/>
      </dsp:txXfrm>
    </dsp:sp>
    <dsp:sp modelId="{672FD698-D5D0-DF4B-BFFA-C897A393C82D}">
      <dsp:nvSpPr>
        <dsp:cNvPr id="0" name=""/>
        <dsp:cNvSpPr/>
      </dsp:nvSpPr>
      <dsp:spPr>
        <a:xfrm>
          <a:off x="6678708" y="378974"/>
          <a:ext cx="1710765" cy="684306"/>
        </a:xfrm>
        <a:prstGeom prst="chevron">
          <a:avLst/>
        </a:prstGeom>
        <a:solidFill>
          <a:schemeClr val="accent3">
            <a:lumMod val="75000"/>
            <a:alpha val="97000"/>
          </a:schemeClr>
        </a:solidFill>
        <a:ln>
          <a:solidFill>
            <a:schemeClr val="accent3">
              <a:lumMod val="75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Products &amp; Services</a:t>
          </a:r>
        </a:p>
      </dsp:txBody>
      <dsp:txXfrm>
        <a:off x="7020861" y="378974"/>
        <a:ext cx="1026459" cy="684306"/>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9DC2A1-8154-4A98-AB36-E5E72C5B2083}" type="datetimeFigureOut">
              <a:rPr lang="nl-NL" smtClean="0"/>
              <a:t>18/11/18</a:t>
            </a:fld>
            <a:endParaRPr lang="nl-NL"/>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497698-77FA-4828-9E1D-84A56F1C36BD}" type="slidenum">
              <a:rPr lang="nl-NL" smtClean="0"/>
              <a:t>‹#›</a:t>
            </a:fld>
            <a:endParaRPr lang="nl-NL"/>
          </a:p>
        </p:txBody>
      </p:sp>
    </p:spTree>
    <p:extLst>
      <p:ext uri="{BB962C8B-B14F-4D97-AF65-F5344CB8AC3E}">
        <p14:creationId xmlns:p14="http://schemas.microsoft.com/office/powerpoint/2010/main" val="3706112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A1BBA1-7FB4-4513-A6A6-39E0E5C132D8}" type="slidenum">
              <a:rPr lang="en-US" altLang="en-US"/>
              <a:pPr/>
              <a:t>4</a:t>
            </a:fld>
            <a:endParaRPr lang="en-US" altLang="en-US"/>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p:txBody>
          <a:bodyPr/>
          <a:lstStyle/>
          <a:p>
            <a:r>
              <a:rPr lang="en-US" altLang="en-US"/>
              <a:t>Outline: Two parts, intro project and ensemble behavior</a:t>
            </a:r>
          </a:p>
        </p:txBody>
      </p:sp>
    </p:spTree>
    <p:extLst>
      <p:ext uri="{BB962C8B-B14F-4D97-AF65-F5344CB8AC3E}">
        <p14:creationId xmlns:p14="http://schemas.microsoft.com/office/powerpoint/2010/main" val="804557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A1BBA1-7FB4-4513-A6A6-39E0E5C132D8}" type="slidenum">
              <a:rPr lang="en-US" altLang="en-US"/>
              <a:pPr/>
              <a:t>17</a:t>
            </a:fld>
            <a:endParaRPr lang="en-US" altLang="en-US"/>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p:txBody>
          <a:bodyPr/>
          <a:lstStyle/>
          <a:p>
            <a:r>
              <a:rPr lang="en-US" altLang="en-US"/>
              <a:t>Outline: Two parts, intro project and ensemble behavior</a:t>
            </a:r>
          </a:p>
        </p:txBody>
      </p:sp>
    </p:spTree>
    <p:extLst>
      <p:ext uri="{BB962C8B-B14F-4D97-AF65-F5344CB8AC3E}">
        <p14:creationId xmlns:p14="http://schemas.microsoft.com/office/powerpoint/2010/main" val="3511595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endParaRPr lang="en-US" dirty="0"/>
          </a:p>
        </p:txBody>
      </p:sp>
      <p:sp>
        <p:nvSpPr>
          <p:cNvPr id="93" name="Shape 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15497698-77FA-4828-9E1D-84A56F1C36BD}" type="slidenum">
              <a:rPr lang="nl-NL" smtClean="0"/>
              <a:t>23</a:t>
            </a:fld>
            <a:endParaRPr lang="nl-NL"/>
          </a:p>
        </p:txBody>
      </p:sp>
    </p:spTree>
    <p:extLst>
      <p:ext uri="{BB962C8B-B14F-4D97-AF65-F5344CB8AC3E}">
        <p14:creationId xmlns:p14="http://schemas.microsoft.com/office/powerpoint/2010/main" val="4007291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Imagine life without weather data. </a:t>
            </a:r>
            <a:r>
              <a:rPr lang="en-US" sz="1200" kern="1200" dirty="0" err="1">
                <a:solidFill>
                  <a:schemeClr val="tx1"/>
                </a:solidFill>
                <a:latin typeface="+mn-lt"/>
                <a:ea typeface="+mn-ea"/>
                <a:cs typeface="+mn-cs"/>
              </a:rPr>
              <a:t>Personnaly</a:t>
            </a:r>
            <a:r>
              <a:rPr lang="en-US" sz="1200" kern="1200" dirty="0">
                <a:solidFill>
                  <a:schemeClr val="tx1"/>
                </a:solidFill>
                <a:latin typeface="+mn-lt"/>
                <a:ea typeface="+mn-ea"/>
                <a:cs typeface="+mn-cs"/>
              </a:rPr>
              <a:t> I look at the weather every day in order to know</a:t>
            </a:r>
            <a:r>
              <a:rPr lang="en-US" sz="1200" kern="1200" baseline="0" dirty="0">
                <a:solidFill>
                  <a:schemeClr val="tx1"/>
                </a:solidFill>
                <a:latin typeface="+mn-lt"/>
                <a:ea typeface="+mn-ea"/>
                <a:cs typeface="+mn-cs"/>
              </a:rPr>
              <a:t> if I am going to take an umbrella or rather my sunglasses! Well that is clearly not essential to life but does increase my </a:t>
            </a:r>
            <a:r>
              <a:rPr lang="en-US" sz="1200" kern="1200" baseline="0" dirty="0" err="1">
                <a:solidFill>
                  <a:schemeClr val="tx1"/>
                </a:solidFill>
                <a:latin typeface="+mn-lt"/>
                <a:ea typeface="+mn-ea"/>
                <a:cs typeface="+mn-cs"/>
              </a:rPr>
              <a:t>confort</a:t>
            </a:r>
            <a:r>
              <a:rPr lang="en-US" sz="1200" kern="1200" baseline="0" dirty="0">
                <a:solidFill>
                  <a:schemeClr val="tx1"/>
                </a:solidFill>
                <a:latin typeface="+mn-lt"/>
                <a:ea typeface="+mn-ea"/>
                <a:cs typeface="+mn-cs"/>
              </a:rPr>
              <a:t> as I do not need to carry everything around.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This is clearly not the case for everyone. Many people rely on good weather forecast for their work, for their life etc. </a:t>
            </a:r>
            <a:r>
              <a:rPr lang="en-US" sz="1200" kern="1200" baseline="0" dirty="0" err="1">
                <a:solidFill>
                  <a:schemeClr val="tx1"/>
                </a:solidFill>
                <a:latin typeface="+mn-lt"/>
                <a:ea typeface="+mn-ea"/>
                <a:cs typeface="+mn-cs"/>
              </a:rPr>
              <a:t>I.e</a:t>
            </a:r>
            <a:r>
              <a:rPr lang="en-US" sz="1200" kern="1200" baseline="0" dirty="0">
                <a:solidFill>
                  <a:schemeClr val="tx1"/>
                </a:solidFill>
                <a:latin typeface="+mn-lt"/>
                <a:ea typeface="+mn-ea"/>
                <a:cs typeface="+mn-cs"/>
              </a:rPr>
              <a:t> we wouldn’t be able to forecast extreme weather events and thus no </a:t>
            </a:r>
            <a:r>
              <a:rPr lang="en-US" sz="1200" kern="1200" baseline="0" dirty="0" err="1">
                <a:solidFill>
                  <a:schemeClr val="tx1"/>
                </a:solidFill>
                <a:latin typeface="+mn-lt"/>
                <a:ea typeface="+mn-ea"/>
                <a:cs typeface="+mn-cs"/>
              </a:rPr>
              <a:t>emergeny</a:t>
            </a:r>
            <a:r>
              <a:rPr lang="en-US" sz="1200" kern="1200" baseline="0" dirty="0">
                <a:solidFill>
                  <a:schemeClr val="tx1"/>
                </a:solidFill>
                <a:latin typeface="+mn-lt"/>
                <a:ea typeface="+mn-ea"/>
                <a:cs typeface="+mn-cs"/>
              </a:rPr>
              <a:t> response would be impossible. Without reliable weather flood and crop insurance wouldn’t exist etc.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Today, and especially in our latitudes weather data improves our lives </a:t>
            </a:r>
            <a:r>
              <a:rPr lang="en-US" sz="1200" kern="1200" baseline="0" dirty="0" err="1">
                <a:solidFill>
                  <a:schemeClr val="tx1"/>
                </a:solidFill>
                <a:latin typeface="+mn-lt"/>
                <a:ea typeface="+mn-ea"/>
                <a:cs typeface="+mn-cs"/>
              </a:rPr>
              <a:t>imensly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But, there are still parts of the globe where weather monitoring doesn't exist. That is exactly the case across much of the African continent.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This is the</a:t>
            </a:r>
            <a:r>
              <a:rPr lang="en-US" sz="1200" kern="1200" baseline="0" dirty="0">
                <a:solidFill>
                  <a:schemeClr val="tx1"/>
                </a:solidFill>
                <a:latin typeface="+mn-lt"/>
                <a:ea typeface="+mn-ea"/>
                <a:cs typeface="+mn-cs"/>
              </a:rPr>
              <a:t> reason TAHMO came to exist. </a:t>
            </a:r>
          </a:p>
          <a:p>
            <a:endParaRPr lang="en-US" dirty="0"/>
          </a:p>
        </p:txBody>
      </p:sp>
      <p:sp>
        <p:nvSpPr>
          <p:cNvPr id="4" name="Slide Number Placeholder 3"/>
          <p:cNvSpPr>
            <a:spLocks noGrp="1"/>
          </p:cNvSpPr>
          <p:nvPr>
            <p:ph type="sldNum" sz="quarter" idx="10"/>
          </p:nvPr>
        </p:nvSpPr>
        <p:spPr/>
        <p:txBody>
          <a:bodyPr/>
          <a:lstStyle/>
          <a:p>
            <a:fld id="{1F264786-720B-4D45-89E1-AFB28BDE1FC6}"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692757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15497698-77FA-4828-9E1D-84A56F1C36BD}" type="slidenum">
              <a:rPr lang="nl-NL" smtClean="0"/>
              <a:t>6</a:t>
            </a:fld>
            <a:endParaRPr lang="nl-NL"/>
          </a:p>
        </p:txBody>
      </p:sp>
    </p:spTree>
    <p:extLst>
      <p:ext uri="{BB962C8B-B14F-4D97-AF65-F5344CB8AC3E}">
        <p14:creationId xmlns:p14="http://schemas.microsoft.com/office/powerpoint/2010/main" val="65330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15497698-77FA-4828-9E1D-84A56F1C36BD}" type="slidenum">
              <a:rPr lang="nl-NL" smtClean="0">
                <a:solidFill>
                  <a:prstClr val="black"/>
                </a:solidFill>
              </a:rPr>
              <a:pPr/>
              <a:t>7</a:t>
            </a:fld>
            <a:endParaRPr lang="nl-NL">
              <a:solidFill>
                <a:prstClr val="black"/>
              </a:solidFill>
            </a:endParaRPr>
          </a:p>
        </p:txBody>
      </p:sp>
    </p:spTree>
    <p:extLst>
      <p:ext uri="{BB962C8B-B14F-4D97-AF65-F5344CB8AC3E}">
        <p14:creationId xmlns:p14="http://schemas.microsoft.com/office/powerpoint/2010/main" val="65330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264786-720B-4D45-89E1-AFB28BDE1FC6}"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692757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CD7B65-7926-49A0-892C-B64E66C381BC}" type="slidenum">
              <a:rPr lang="en-US" altLang="en-US"/>
              <a:pPr/>
              <a:t>9</a:t>
            </a:fld>
            <a:endParaRPr lang="en-US" altLang="en-US"/>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50644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operational in 21 countries</a:t>
            </a:r>
            <a:r>
              <a:rPr lang="en-US" baseline="0" dirty="0"/>
              <a:t> in which 3 of them have over 35 stations (Kenya, Uganda and Ghana). In Kenya and Ghana we also have </a:t>
            </a:r>
            <a:r>
              <a:rPr lang="en-US" baseline="0" dirty="0" err="1"/>
              <a:t>spinofs</a:t>
            </a:r>
            <a:r>
              <a:rPr lang="en-US" baseline="0" dirty="0"/>
              <a:t> of TAHMO in the form of local NGO’s. </a:t>
            </a:r>
          </a:p>
          <a:p>
            <a:r>
              <a:rPr lang="en-US" baseline="0" dirty="0"/>
              <a:t>We are rapidly expanding and will be having over 500 stations installed by the end of this calendar year. </a:t>
            </a:r>
            <a:endParaRPr lang="en-US" dirty="0"/>
          </a:p>
        </p:txBody>
      </p:sp>
      <p:sp>
        <p:nvSpPr>
          <p:cNvPr id="4" name="Slide Number Placeholder 3"/>
          <p:cNvSpPr>
            <a:spLocks noGrp="1"/>
          </p:cNvSpPr>
          <p:nvPr>
            <p:ph type="sldNum" sz="quarter" idx="10"/>
          </p:nvPr>
        </p:nvSpPr>
        <p:spPr/>
        <p:txBody>
          <a:bodyPr/>
          <a:lstStyle/>
          <a:p>
            <a:fld id="{1F264786-720B-4D45-89E1-AFB28BDE1FC6}"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265788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497698-77FA-4828-9E1D-84A56F1C36BD}" type="slidenum">
              <a:rPr lang="nl-NL" smtClean="0"/>
              <a:t>14</a:t>
            </a:fld>
            <a:endParaRPr lang="nl-NL"/>
          </a:p>
        </p:txBody>
      </p:sp>
    </p:spTree>
    <p:extLst>
      <p:ext uri="{BB962C8B-B14F-4D97-AF65-F5344CB8AC3E}">
        <p14:creationId xmlns:p14="http://schemas.microsoft.com/office/powerpoint/2010/main" val="2207726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dirty="0">
                <a:solidFill>
                  <a:schemeClr val="bg1"/>
                </a:solidFill>
              </a:rPr>
              <a:t>Most of these stations are installed in schools (primary and secondary</a:t>
            </a:r>
            <a:r>
              <a:rPr lang="en-US" sz="1200" b="1" baseline="0" dirty="0">
                <a:solidFill>
                  <a:schemeClr val="bg1"/>
                </a:solidFill>
              </a:rPr>
              <a:t>). One of parallel projects, part of TAHMO, is the School 2 School program. </a:t>
            </a:r>
          </a:p>
          <a:p>
            <a:pPr algn="l"/>
            <a:endParaRPr lang="en-US" sz="1200" b="1" baseline="0" dirty="0">
              <a:solidFill>
                <a:schemeClr val="bg1"/>
              </a:solidFill>
            </a:endParaRPr>
          </a:p>
          <a:p>
            <a:pPr algn="l"/>
            <a:r>
              <a:rPr lang="en-US" sz="1200" b="1" baseline="0" dirty="0">
                <a:solidFill>
                  <a:schemeClr val="bg1"/>
                </a:solidFill>
              </a:rPr>
              <a:t>The idea is to install stations in African schools and provide educational curriculums which teachers can use in their class. </a:t>
            </a:r>
          </a:p>
          <a:p>
            <a:pPr algn="l"/>
            <a:endParaRPr lang="en-US" sz="1200" b="1" baseline="0" dirty="0">
              <a:solidFill>
                <a:schemeClr val="bg1"/>
              </a:solidFill>
            </a:endParaRPr>
          </a:p>
          <a:p>
            <a:pPr algn="l"/>
            <a:r>
              <a:rPr lang="en-US" sz="1200" b="1" baseline="0" dirty="0">
                <a:solidFill>
                  <a:schemeClr val="bg1"/>
                </a:solidFill>
              </a:rPr>
              <a:t>In parallel we try to set each </a:t>
            </a:r>
            <a:r>
              <a:rPr lang="en-US" sz="1200" b="1" baseline="0" dirty="0" err="1">
                <a:solidFill>
                  <a:schemeClr val="bg1"/>
                </a:solidFill>
              </a:rPr>
              <a:t>african</a:t>
            </a:r>
            <a:r>
              <a:rPr lang="en-US" sz="1200" b="1" baseline="0" dirty="0">
                <a:solidFill>
                  <a:schemeClr val="bg1"/>
                </a:solidFill>
              </a:rPr>
              <a:t> school up with a partner school in the US and Europe </a:t>
            </a:r>
            <a:endParaRPr lang="en-US" sz="1200" b="1" dirty="0">
              <a:solidFill>
                <a:schemeClr val="bg1"/>
              </a:solidFill>
            </a:endParaRPr>
          </a:p>
          <a:p>
            <a:pPr algn="l"/>
            <a:endParaRPr lang="en-US" sz="1200" b="1" dirty="0">
              <a:solidFill>
                <a:schemeClr val="bg1"/>
              </a:solidFill>
            </a:endParaRPr>
          </a:p>
          <a:p>
            <a:pPr algn="l"/>
            <a:r>
              <a:rPr lang="en-US" sz="1200" b="1" dirty="0">
                <a:solidFill>
                  <a:schemeClr val="bg1"/>
                </a:solidFill>
              </a:rPr>
              <a:t>To foster climate education worldwide; by connecting one school to ‘sister schools’</a:t>
            </a:r>
          </a:p>
          <a:p>
            <a:pPr algn="l"/>
            <a:r>
              <a:rPr lang="en-US" sz="1200" b="1" dirty="0">
                <a:solidFill>
                  <a:schemeClr val="bg1"/>
                </a:solidFill>
              </a:rPr>
              <a:t>Weather data enables great science and math learning opportunities: Energy, Speed, Humidity, Geography, Patterns versus random</a:t>
            </a:r>
          </a:p>
          <a:p>
            <a:endParaRPr lang="en-US" dirty="0"/>
          </a:p>
        </p:txBody>
      </p:sp>
      <p:sp>
        <p:nvSpPr>
          <p:cNvPr id="4" name="Slide Number Placeholder 3"/>
          <p:cNvSpPr>
            <a:spLocks noGrp="1"/>
          </p:cNvSpPr>
          <p:nvPr>
            <p:ph type="sldNum" sz="quarter" idx="10"/>
          </p:nvPr>
        </p:nvSpPr>
        <p:spPr/>
        <p:txBody>
          <a:bodyPr/>
          <a:lstStyle/>
          <a:p>
            <a:fld id="{1F264786-720B-4D45-89E1-AFB28BDE1FC6}"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148299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accent3">
                    <a:lumMod val="50000"/>
                  </a:schemeClr>
                </a:solidFill>
              </a:defRPr>
            </a:lvl1pPr>
          </a:lstStyle>
          <a:p>
            <a:r>
              <a:rPr lang="en-US" dirty="0"/>
              <a:t>Click to edit Master title style</a:t>
            </a:r>
            <a:endParaRPr lang="nl-NL"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a:p>
        </p:txBody>
      </p:sp>
      <p:sp>
        <p:nvSpPr>
          <p:cNvPr id="4" name="Date Placeholder 3"/>
          <p:cNvSpPr>
            <a:spLocks noGrp="1"/>
          </p:cNvSpPr>
          <p:nvPr>
            <p:ph type="dt" sz="half" idx="10"/>
          </p:nvPr>
        </p:nvSpPr>
        <p:spPr/>
        <p:txBody>
          <a:bodyPr/>
          <a:lstStyle/>
          <a:p>
            <a:endParaRPr lang="nl-NL" dirty="0"/>
          </a:p>
        </p:txBody>
      </p:sp>
      <p:sp>
        <p:nvSpPr>
          <p:cNvPr id="5" name="Footer Placeholder 4"/>
          <p:cNvSpPr>
            <a:spLocks noGrp="1"/>
          </p:cNvSpPr>
          <p:nvPr>
            <p:ph type="ftr" sz="quarter" idx="11"/>
          </p:nvPr>
        </p:nvSpPr>
        <p:spPr/>
        <p:txBody>
          <a:bodyPr/>
          <a:lstStyle>
            <a:lvl1pPr>
              <a:defRPr sz="1200"/>
            </a:lvl1pPr>
          </a:lstStyle>
          <a:p>
            <a:r>
              <a:rPr lang="nl-NL" b="1" dirty="0">
                <a:solidFill>
                  <a:schemeClr val="accent3">
                    <a:lumMod val="50000"/>
                  </a:schemeClr>
                </a:solidFill>
              </a:rPr>
              <a:t>Kick-Off TWIGA</a:t>
            </a:r>
          </a:p>
        </p:txBody>
      </p:sp>
      <p:sp>
        <p:nvSpPr>
          <p:cNvPr id="6" name="Slide Number Placeholder 5"/>
          <p:cNvSpPr>
            <a:spLocks noGrp="1"/>
          </p:cNvSpPr>
          <p:nvPr>
            <p:ph type="sldNum" sz="quarter" idx="12"/>
          </p:nvPr>
        </p:nvSpPr>
        <p:spPr>
          <a:xfrm>
            <a:off x="6588224" y="6356350"/>
            <a:ext cx="2133600" cy="365125"/>
          </a:xfrm>
        </p:spPr>
        <p:txBody>
          <a:bodyPr/>
          <a:lstStyle>
            <a:lvl1pPr>
              <a:defRPr/>
            </a:lvl1pPr>
          </a:lstStyle>
          <a:p>
            <a:r>
              <a:rPr lang="nl-NL" dirty="0"/>
              <a:t>1</a:t>
            </a:r>
          </a:p>
        </p:txBody>
      </p:sp>
    </p:spTree>
    <p:extLst>
      <p:ext uri="{BB962C8B-B14F-4D97-AF65-F5344CB8AC3E}">
        <p14:creationId xmlns:p14="http://schemas.microsoft.com/office/powerpoint/2010/main" val="123913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9280C25E-D006-4A2E-A101-5D4B1870B946}" type="datetime1">
              <a:rPr lang="nl-NL" smtClean="0"/>
              <a:t>18/11/18</a:t>
            </a:fld>
            <a:endParaRPr lang="nl-NL"/>
          </a:p>
        </p:txBody>
      </p:sp>
      <p:sp>
        <p:nvSpPr>
          <p:cNvPr id="5" name="Footer Placeholder 4"/>
          <p:cNvSpPr>
            <a:spLocks noGrp="1"/>
          </p:cNvSpPr>
          <p:nvPr>
            <p:ph type="ftr" sz="quarter" idx="11"/>
          </p:nvPr>
        </p:nvSpPr>
        <p:spPr/>
        <p:txBody>
          <a:bodyPr/>
          <a:lstStyle/>
          <a:p>
            <a:r>
              <a:rPr lang="nl-NL"/>
              <a:t>Kick-Off TWIGA</a:t>
            </a:r>
          </a:p>
        </p:txBody>
      </p:sp>
      <p:sp>
        <p:nvSpPr>
          <p:cNvPr id="6" name="Slide Number Placeholder 5"/>
          <p:cNvSpPr>
            <a:spLocks noGrp="1"/>
          </p:cNvSpPr>
          <p:nvPr>
            <p:ph type="sldNum" sz="quarter" idx="12"/>
          </p:nvPr>
        </p:nvSpPr>
        <p:spPr/>
        <p:txBody>
          <a:bodyPr/>
          <a:lstStyle/>
          <a:p>
            <a:fld id="{7AD4D16B-8F73-4007-89A9-D7C227B0A857}" type="slidenum">
              <a:rPr lang="nl-NL" smtClean="0"/>
              <a:t>‹#›</a:t>
            </a:fld>
            <a:endParaRPr lang="nl-NL"/>
          </a:p>
        </p:txBody>
      </p:sp>
    </p:spTree>
    <p:extLst>
      <p:ext uri="{BB962C8B-B14F-4D97-AF65-F5344CB8AC3E}">
        <p14:creationId xmlns:p14="http://schemas.microsoft.com/office/powerpoint/2010/main" val="3532710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CA6CC59A-3D33-44CF-9F14-67C30921F146}" type="datetime1">
              <a:rPr lang="nl-NL" smtClean="0"/>
              <a:t>18/11/18</a:t>
            </a:fld>
            <a:endParaRPr lang="nl-NL"/>
          </a:p>
        </p:txBody>
      </p:sp>
      <p:sp>
        <p:nvSpPr>
          <p:cNvPr id="5" name="Footer Placeholder 4"/>
          <p:cNvSpPr>
            <a:spLocks noGrp="1"/>
          </p:cNvSpPr>
          <p:nvPr>
            <p:ph type="ftr" sz="quarter" idx="11"/>
          </p:nvPr>
        </p:nvSpPr>
        <p:spPr/>
        <p:txBody>
          <a:bodyPr/>
          <a:lstStyle/>
          <a:p>
            <a:r>
              <a:rPr lang="nl-NL"/>
              <a:t>Kick-Off TWIGA</a:t>
            </a:r>
          </a:p>
        </p:txBody>
      </p:sp>
      <p:sp>
        <p:nvSpPr>
          <p:cNvPr id="6" name="Slide Number Placeholder 5"/>
          <p:cNvSpPr>
            <a:spLocks noGrp="1"/>
          </p:cNvSpPr>
          <p:nvPr>
            <p:ph type="sldNum" sz="quarter" idx="12"/>
          </p:nvPr>
        </p:nvSpPr>
        <p:spPr/>
        <p:txBody>
          <a:bodyPr/>
          <a:lstStyle/>
          <a:p>
            <a:fld id="{7AD4D16B-8F73-4007-89A9-D7C227B0A857}" type="slidenum">
              <a:rPr lang="nl-NL" smtClean="0"/>
              <a:t>‹#›</a:t>
            </a:fld>
            <a:endParaRPr lang="nl-NL"/>
          </a:p>
        </p:txBody>
      </p:sp>
    </p:spTree>
    <p:extLst>
      <p:ext uri="{BB962C8B-B14F-4D97-AF65-F5344CB8AC3E}">
        <p14:creationId xmlns:p14="http://schemas.microsoft.com/office/powerpoint/2010/main" val="1518565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lvl1pPr>
          </a:lstStyle>
          <a:p>
            <a:fld id="{894D89CA-BAE7-449C-8A6C-EEB004C1060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00329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4080B32C-AE34-4ADB-8D8F-7EA1946E042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1088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3ED61185-05CA-4F0E-87CE-AACD22003B0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7196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810000" cy="3778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828800"/>
            <a:ext cx="3810000" cy="3778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E0B6E55C-3D83-4A70-A5D8-7FCE2F11A3D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00336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fld id="{219FF56A-D899-4251-85CE-7621AAA8D40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7334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2CF1895A-6F6D-479D-B67E-468182C6887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2948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03D9AFA-13FA-4ADD-B97F-62B59F744A7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8982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63CA6EAB-AF99-4B4A-AAF3-E2F3CFCCF80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8678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5" name="Footer Placeholder 4"/>
          <p:cNvSpPr>
            <a:spLocks noGrp="1"/>
          </p:cNvSpPr>
          <p:nvPr>
            <p:ph type="ftr" sz="quarter" idx="11"/>
          </p:nvPr>
        </p:nvSpPr>
        <p:spPr/>
        <p:txBody>
          <a:bodyPr/>
          <a:lstStyle/>
          <a:p>
            <a:r>
              <a:rPr lang="nl-NL"/>
              <a:t>Kick-Off TWIGA</a:t>
            </a:r>
          </a:p>
        </p:txBody>
      </p:sp>
      <p:sp>
        <p:nvSpPr>
          <p:cNvPr id="6" name="Slide Number Placeholder 5"/>
          <p:cNvSpPr>
            <a:spLocks noGrp="1"/>
          </p:cNvSpPr>
          <p:nvPr>
            <p:ph type="sldNum" sz="quarter" idx="12"/>
          </p:nvPr>
        </p:nvSpPr>
        <p:spPr/>
        <p:txBody>
          <a:bodyPr/>
          <a:lstStyle/>
          <a:p>
            <a:fld id="{7AD4D16B-8F73-4007-89A9-D7C227B0A857}" type="slidenum">
              <a:rPr lang="nl-NL" smtClean="0"/>
              <a:t>‹#›</a:t>
            </a:fld>
            <a:endParaRPr lang="nl-NL"/>
          </a:p>
        </p:txBody>
      </p:sp>
    </p:spTree>
    <p:extLst>
      <p:ext uri="{BB962C8B-B14F-4D97-AF65-F5344CB8AC3E}">
        <p14:creationId xmlns:p14="http://schemas.microsoft.com/office/powerpoint/2010/main" val="42750960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29B09615-F703-43C7-B001-68B5D2C2F62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82933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E9740D00-E5AA-4FA2-91BF-0D1EC0CA46F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46791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358775"/>
            <a:ext cx="1943100" cy="5248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358775"/>
            <a:ext cx="5676900" cy="5248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1A546F5B-02D6-44B9-9A0B-2DB5C467B2A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8395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AutoShape 8"/>
          <p:cNvSpPr>
            <a:spLocks noChangeArrowheads="1"/>
          </p:cNvSpPr>
          <p:nvPr userDrawn="1"/>
        </p:nvSpPr>
        <p:spPr bwMode="auto">
          <a:xfrm rot="5400000" flipH="1" flipV="1">
            <a:off x="4390454" y="1177131"/>
            <a:ext cx="373062" cy="9144000"/>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0 60000 65536"/>
              <a:gd name="T10" fmla="*/ 0 60000 65536"/>
              <a:gd name="T11" fmla="*/ 0 60000 65536"/>
              <a:gd name="T12" fmla="*/ 1800 w 21600"/>
              <a:gd name="T13" fmla="*/ 1800 h 21600"/>
              <a:gd name="T14" fmla="*/ 19800 w 21600"/>
              <a:gd name="T15" fmla="*/ 198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solidFill>
            <a:srgbClr val="00B0F0"/>
          </a:solidFill>
          <a:ln>
            <a:noFill/>
          </a:ln>
          <a:extLst/>
        </p:spPr>
        <p:txBody>
          <a:bodyPr vert="eaVert"/>
          <a:lstStyle>
            <a:lvl1pPr eaLnBrk="0" hangingPunct="0">
              <a:spcBef>
                <a:spcPct val="20000"/>
              </a:spcBef>
              <a:buClr>
                <a:schemeClr val="accent1"/>
              </a:buClr>
              <a:buFont typeface="Wingdings" pitchFamily="2" charset="2"/>
              <a:buChar char="§"/>
              <a:defRPr sz="2800">
                <a:solidFill>
                  <a:srgbClr val="0A6CA8"/>
                </a:solidFill>
                <a:latin typeface="Trebuchet MS" pitchFamily="34" charset="0"/>
              </a:defRPr>
            </a:lvl1pPr>
            <a:lvl2pPr marL="742950" indent="-285750" eaLnBrk="0" hangingPunct="0">
              <a:spcBef>
                <a:spcPct val="20000"/>
              </a:spcBef>
              <a:buClr>
                <a:schemeClr val="accent1"/>
              </a:buClr>
              <a:buChar char="•"/>
              <a:defRPr sz="2400">
                <a:solidFill>
                  <a:srgbClr val="0A6CA8"/>
                </a:solidFill>
                <a:latin typeface="Trebuchet MS" pitchFamily="34" charset="0"/>
              </a:defRPr>
            </a:lvl2pPr>
            <a:lvl3pPr marL="1143000" indent="-228600" eaLnBrk="0" hangingPunct="0">
              <a:spcBef>
                <a:spcPct val="20000"/>
              </a:spcBef>
              <a:buClr>
                <a:schemeClr val="accent1"/>
              </a:buClr>
              <a:buSzPct val="65000"/>
              <a:buFont typeface="Wingdings" pitchFamily="2" charset="2"/>
              <a:buChar char="ü"/>
              <a:defRPr sz="2000">
                <a:solidFill>
                  <a:srgbClr val="0A6CA8"/>
                </a:solidFill>
                <a:latin typeface="Trebuchet MS" pitchFamily="34" charset="0"/>
              </a:defRPr>
            </a:lvl3pPr>
            <a:lvl4pPr marL="1600200" indent="-228600" eaLnBrk="0" hangingPunct="0">
              <a:spcBef>
                <a:spcPct val="20000"/>
              </a:spcBef>
              <a:buClr>
                <a:schemeClr val="folHlink"/>
              </a:buClr>
              <a:buSzPct val="65000"/>
              <a:buFont typeface="Wingdings" pitchFamily="2" charset="2"/>
              <a:buChar char="l"/>
              <a:defRPr sz="2000">
                <a:solidFill>
                  <a:srgbClr val="0A6CA8"/>
                </a:solidFill>
                <a:latin typeface="Trebuchet MS" pitchFamily="34" charset="0"/>
              </a:defRPr>
            </a:lvl4pPr>
            <a:lvl5pPr marL="2057400" indent="-228600" eaLnBrk="0" hangingPunct="0">
              <a:spcBef>
                <a:spcPct val="20000"/>
              </a:spcBef>
              <a:buChar char="•"/>
              <a:defRPr sz="2000">
                <a:solidFill>
                  <a:srgbClr val="0A6CA8"/>
                </a:solidFill>
                <a:latin typeface="Trebuchet MS" pitchFamily="34" charset="0"/>
              </a:defRPr>
            </a:lvl5pPr>
            <a:lvl6pPr marL="2514600" indent="-228600" eaLnBrk="0" fontAlgn="base" hangingPunct="0">
              <a:spcBef>
                <a:spcPct val="20000"/>
              </a:spcBef>
              <a:spcAft>
                <a:spcPct val="0"/>
              </a:spcAft>
              <a:buChar char="•"/>
              <a:defRPr sz="2000">
                <a:solidFill>
                  <a:srgbClr val="0A6CA8"/>
                </a:solidFill>
                <a:latin typeface="Trebuchet MS" pitchFamily="34" charset="0"/>
              </a:defRPr>
            </a:lvl6pPr>
            <a:lvl7pPr marL="2971800" indent="-228600" eaLnBrk="0" fontAlgn="base" hangingPunct="0">
              <a:spcBef>
                <a:spcPct val="20000"/>
              </a:spcBef>
              <a:spcAft>
                <a:spcPct val="0"/>
              </a:spcAft>
              <a:buChar char="•"/>
              <a:defRPr sz="2000">
                <a:solidFill>
                  <a:srgbClr val="0A6CA8"/>
                </a:solidFill>
                <a:latin typeface="Trebuchet MS" pitchFamily="34" charset="0"/>
              </a:defRPr>
            </a:lvl7pPr>
            <a:lvl8pPr marL="3429000" indent="-228600" eaLnBrk="0" fontAlgn="base" hangingPunct="0">
              <a:spcBef>
                <a:spcPct val="20000"/>
              </a:spcBef>
              <a:spcAft>
                <a:spcPct val="0"/>
              </a:spcAft>
              <a:buChar char="•"/>
              <a:defRPr sz="2000">
                <a:solidFill>
                  <a:srgbClr val="0A6CA8"/>
                </a:solidFill>
                <a:latin typeface="Trebuchet MS" pitchFamily="34" charset="0"/>
              </a:defRPr>
            </a:lvl8pPr>
            <a:lvl9pPr marL="3886200" indent="-228600" eaLnBrk="0" fontAlgn="base" hangingPunct="0">
              <a:spcBef>
                <a:spcPct val="20000"/>
              </a:spcBef>
              <a:spcAft>
                <a:spcPct val="0"/>
              </a:spcAft>
              <a:buChar char="•"/>
              <a:defRPr sz="2000">
                <a:solidFill>
                  <a:srgbClr val="0A6CA8"/>
                </a:solidFill>
                <a:latin typeface="Trebuchet MS" pitchFamily="34" charset="0"/>
              </a:defRPr>
            </a:lvl9pPr>
          </a:lstStyle>
          <a:p>
            <a:pPr fontAlgn="base">
              <a:spcBef>
                <a:spcPct val="0"/>
              </a:spcBef>
              <a:spcAft>
                <a:spcPct val="0"/>
              </a:spcAft>
              <a:buClrTx/>
              <a:buFontTx/>
              <a:buNone/>
              <a:defRPr/>
            </a:pPr>
            <a:endParaRPr lang="en-US" altLang="en-US" sz="900" b="1" dirty="0">
              <a:solidFill>
                <a:srgbClr val="FFFFFF"/>
              </a:solidFill>
            </a:endParaRPr>
          </a:p>
        </p:txBody>
      </p:sp>
    </p:spTree>
    <p:extLst>
      <p:ext uri="{BB962C8B-B14F-4D97-AF65-F5344CB8AC3E}">
        <p14:creationId xmlns:p14="http://schemas.microsoft.com/office/powerpoint/2010/main" val="176430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Slide Number Placeholder 1"/>
          <p:cNvSpPr txBox="1">
            <a:spLocks/>
          </p:cNvSpPr>
          <p:nvPr userDrawn="1"/>
        </p:nvSpPr>
        <p:spPr>
          <a:xfrm>
            <a:off x="8410575" y="6453188"/>
            <a:ext cx="579438" cy="222250"/>
          </a:xfrm>
          <a:prstGeom prst="rect">
            <a:avLst/>
          </a:prstGeom>
        </p:spPr>
        <p:txBody>
          <a:bodyPr anchor="ctr"/>
          <a:lstStyle>
            <a:defPPr>
              <a:defRPr lang="en-US"/>
            </a:defPPr>
            <a:lvl1pPr algn="r" rtl="0" fontAlgn="base">
              <a:spcBef>
                <a:spcPct val="0"/>
              </a:spcBef>
              <a:spcAft>
                <a:spcPct val="0"/>
              </a:spcAft>
              <a:defRPr sz="1200" kern="1200">
                <a:solidFill>
                  <a:schemeClr val="tx1">
                    <a:tint val="75000"/>
                  </a:schemeClr>
                </a:solidFill>
                <a:latin typeface="Book Antiqua" pitchFamily="18" charset="0"/>
                <a:ea typeface="+mn-ea"/>
                <a:cs typeface="+mn-cs"/>
              </a:defRPr>
            </a:lvl1pPr>
            <a:lvl2pPr marL="457200" algn="l" rtl="0" fontAlgn="base">
              <a:spcBef>
                <a:spcPct val="0"/>
              </a:spcBef>
              <a:spcAft>
                <a:spcPct val="0"/>
              </a:spcAft>
              <a:defRPr sz="2400" kern="1200">
                <a:solidFill>
                  <a:schemeClr val="tx1"/>
                </a:solidFill>
                <a:latin typeface="Book Antiqua" pitchFamily="18" charset="0"/>
                <a:ea typeface="+mn-ea"/>
                <a:cs typeface="+mn-cs"/>
              </a:defRPr>
            </a:lvl2pPr>
            <a:lvl3pPr marL="914400" algn="l" rtl="0" fontAlgn="base">
              <a:spcBef>
                <a:spcPct val="0"/>
              </a:spcBef>
              <a:spcAft>
                <a:spcPct val="0"/>
              </a:spcAft>
              <a:defRPr sz="2400" kern="1200">
                <a:solidFill>
                  <a:schemeClr val="tx1"/>
                </a:solidFill>
                <a:latin typeface="Book Antiqua" pitchFamily="18" charset="0"/>
                <a:ea typeface="+mn-ea"/>
                <a:cs typeface="+mn-cs"/>
              </a:defRPr>
            </a:lvl3pPr>
            <a:lvl4pPr marL="1371600" algn="l" rtl="0" fontAlgn="base">
              <a:spcBef>
                <a:spcPct val="0"/>
              </a:spcBef>
              <a:spcAft>
                <a:spcPct val="0"/>
              </a:spcAft>
              <a:defRPr sz="2400" kern="1200">
                <a:solidFill>
                  <a:schemeClr val="tx1"/>
                </a:solidFill>
                <a:latin typeface="Book Antiqua" pitchFamily="18" charset="0"/>
                <a:ea typeface="+mn-ea"/>
                <a:cs typeface="+mn-cs"/>
              </a:defRPr>
            </a:lvl4pPr>
            <a:lvl5pPr marL="1828800" algn="l" rtl="0" fontAlgn="base">
              <a:spcBef>
                <a:spcPct val="0"/>
              </a:spcBef>
              <a:spcAft>
                <a:spcPct val="0"/>
              </a:spcAft>
              <a:defRPr sz="2400" kern="1200">
                <a:solidFill>
                  <a:schemeClr val="tx1"/>
                </a:solidFill>
                <a:latin typeface="Book Antiqua" pitchFamily="18" charset="0"/>
                <a:ea typeface="+mn-ea"/>
                <a:cs typeface="+mn-cs"/>
              </a:defRPr>
            </a:lvl5pPr>
            <a:lvl6pPr marL="2286000" algn="l" defTabSz="914400" rtl="0" eaLnBrk="1" latinLnBrk="0" hangingPunct="1">
              <a:defRPr sz="2400" kern="1200">
                <a:solidFill>
                  <a:schemeClr val="tx1"/>
                </a:solidFill>
                <a:latin typeface="Book Antiqua" pitchFamily="18" charset="0"/>
                <a:ea typeface="+mn-ea"/>
                <a:cs typeface="+mn-cs"/>
              </a:defRPr>
            </a:lvl6pPr>
            <a:lvl7pPr marL="2743200" algn="l" defTabSz="914400" rtl="0" eaLnBrk="1" latinLnBrk="0" hangingPunct="1">
              <a:defRPr sz="2400" kern="1200">
                <a:solidFill>
                  <a:schemeClr val="tx1"/>
                </a:solidFill>
                <a:latin typeface="Book Antiqua" pitchFamily="18" charset="0"/>
                <a:ea typeface="+mn-ea"/>
                <a:cs typeface="+mn-cs"/>
              </a:defRPr>
            </a:lvl7pPr>
            <a:lvl8pPr marL="3200400" algn="l" defTabSz="914400" rtl="0" eaLnBrk="1" latinLnBrk="0" hangingPunct="1">
              <a:defRPr sz="2400" kern="1200">
                <a:solidFill>
                  <a:schemeClr val="tx1"/>
                </a:solidFill>
                <a:latin typeface="Book Antiqua" pitchFamily="18" charset="0"/>
                <a:ea typeface="+mn-ea"/>
                <a:cs typeface="+mn-cs"/>
              </a:defRPr>
            </a:lvl8pPr>
            <a:lvl9pPr marL="3657600" algn="l" defTabSz="914400" rtl="0" eaLnBrk="1" latinLnBrk="0" hangingPunct="1">
              <a:defRPr sz="2400" kern="1200">
                <a:solidFill>
                  <a:schemeClr val="tx1"/>
                </a:solidFill>
                <a:latin typeface="Book Antiqua" pitchFamily="18" charset="0"/>
                <a:ea typeface="+mn-ea"/>
                <a:cs typeface="+mn-cs"/>
              </a:defRPr>
            </a:lvl9pPr>
          </a:lstStyle>
          <a:p>
            <a:pPr eaLnBrk="0" hangingPunct="0">
              <a:defRPr/>
            </a:pPr>
            <a:endParaRPr lang="en-US" b="1" dirty="0">
              <a:solidFill>
                <a:srgbClr val="000000">
                  <a:tint val="75000"/>
                </a:srgbClr>
              </a:solidFill>
            </a:endParaRPr>
          </a:p>
        </p:txBody>
      </p:sp>
      <p:sp>
        <p:nvSpPr>
          <p:cNvPr id="3" name="Content Placeholder 2"/>
          <p:cNvSpPr>
            <a:spLocks noGrp="1"/>
          </p:cNvSpPr>
          <p:nvPr>
            <p:ph idx="1"/>
          </p:nvPr>
        </p:nvSpPr>
        <p:spPr/>
        <p:txBody>
          <a:bodyPr/>
          <a:lstStyle>
            <a:lvl1pPr>
              <a:buClr>
                <a:srgbClr val="00B0F0"/>
              </a:buClr>
              <a:defRPr/>
            </a:lvl1pPr>
            <a:lvl2pPr>
              <a:buClr>
                <a:srgbClr val="00B0F0"/>
              </a:buClr>
              <a:defRPr/>
            </a:lvl2pPr>
            <a:lvl3pPr>
              <a:buClr>
                <a:srgbClr val="00B0F0"/>
              </a:buClr>
              <a:defRPr/>
            </a:lvl3pPr>
            <a:lvl4pPr>
              <a:buClr>
                <a:srgbClr val="00B0F0"/>
              </a:buClr>
              <a:defRPr/>
            </a:lvl4pPr>
            <a:lvl5pPr>
              <a:buClr>
                <a:srgbClr val="00B0F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45170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accent3">
                    <a:lumMod val="50000"/>
                  </a:schemeClr>
                </a:solidFill>
              </a:defRPr>
            </a:lvl1pPr>
          </a:lstStyle>
          <a:p>
            <a:r>
              <a:rPr lang="en-US" dirty="0"/>
              <a:t>Click to edit Master title style</a:t>
            </a:r>
            <a:endParaRPr lang="nl-NL"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a:p>
        </p:txBody>
      </p:sp>
      <p:sp>
        <p:nvSpPr>
          <p:cNvPr id="4" name="Date Placeholder 3"/>
          <p:cNvSpPr>
            <a:spLocks noGrp="1"/>
          </p:cNvSpPr>
          <p:nvPr>
            <p:ph type="dt" sz="half" idx="10"/>
          </p:nvPr>
        </p:nvSpPr>
        <p:spPr/>
        <p:txBody>
          <a:bodyPr/>
          <a:lstStyle/>
          <a:p>
            <a:endParaRPr lang="nl-NL" dirty="0">
              <a:solidFill>
                <a:prstClr val="black">
                  <a:tint val="75000"/>
                </a:prstClr>
              </a:solidFill>
            </a:endParaRPr>
          </a:p>
        </p:txBody>
      </p:sp>
      <p:sp>
        <p:nvSpPr>
          <p:cNvPr id="5" name="Footer Placeholder 4"/>
          <p:cNvSpPr>
            <a:spLocks noGrp="1"/>
          </p:cNvSpPr>
          <p:nvPr>
            <p:ph type="ftr" sz="quarter" idx="11"/>
          </p:nvPr>
        </p:nvSpPr>
        <p:spPr/>
        <p:txBody>
          <a:bodyPr/>
          <a:lstStyle>
            <a:lvl1pPr>
              <a:defRPr sz="1200"/>
            </a:lvl1pPr>
          </a:lstStyle>
          <a:p>
            <a:r>
              <a:rPr lang="nl-NL" dirty="0">
                <a:solidFill>
                  <a:srgbClr val="9BBB59">
                    <a:lumMod val="50000"/>
                  </a:srgbClr>
                </a:solidFill>
              </a:rPr>
              <a:t>Kick-Off TWIGA</a:t>
            </a:r>
          </a:p>
        </p:txBody>
      </p:sp>
      <p:sp>
        <p:nvSpPr>
          <p:cNvPr id="6" name="Slide Number Placeholder 5"/>
          <p:cNvSpPr>
            <a:spLocks noGrp="1"/>
          </p:cNvSpPr>
          <p:nvPr>
            <p:ph type="sldNum" sz="quarter" idx="12"/>
          </p:nvPr>
        </p:nvSpPr>
        <p:spPr>
          <a:xfrm>
            <a:off x="6588224" y="6356350"/>
            <a:ext cx="2133600" cy="365125"/>
          </a:xfrm>
        </p:spPr>
        <p:txBody>
          <a:bodyPr/>
          <a:lstStyle>
            <a:lvl1pPr>
              <a:defRPr/>
            </a:lvl1pPr>
          </a:lstStyle>
          <a:p>
            <a:r>
              <a:rPr lang="nl-NL" dirty="0">
                <a:solidFill>
                  <a:prstClr val="black">
                    <a:tint val="75000"/>
                  </a:prstClr>
                </a:solidFill>
              </a:rPr>
              <a:t>1</a:t>
            </a:r>
          </a:p>
        </p:txBody>
      </p:sp>
      <p:pic>
        <p:nvPicPr>
          <p:cNvPr id="10"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25574" y="6105112"/>
            <a:ext cx="748645" cy="503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274219" y="6058682"/>
            <a:ext cx="970936" cy="727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23068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31D34276-1E37-4649-90CA-E8F1EABFA437}" type="datetime1">
              <a:rPr lang="nl-NL" smtClean="0">
                <a:solidFill>
                  <a:prstClr val="black">
                    <a:tint val="75000"/>
                  </a:prstClr>
                </a:solidFill>
              </a:rPr>
              <a:pPr/>
              <a:t>18/11/18</a:t>
            </a:fld>
            <a:endParaRPr lang="nl-NL">
              <a:solidFill>
                <a:prstClr val="black">
                  <a:tint val="75000"/>
                </a:prstClr>
              </a:solidFill>
            </a:endParaRPr>
          </a:p>
        </p:txBody>
      </p:sp>
      <p:sp>
        <p:nvSpPr>
          <p:cNvPr id="5" name="Footer Placeholder 4"/>
          <p:cNvSpPr>
            <a:spLocks noGrp="1"/>
          </p:cNvSpPr>
          <p:nvPr>
            <p:ph type="ftr" sz="quarter" idx="11"/>
          </p:nvPr>
        </p:nvSpPr>
        <p:spPr/>
        <p:txBody>
          <a:bodyPr/>
          <a:lstStyle/>
          <a:p>
            <a:r>
              <a:rPr lang="nl-NL">
                <a:solidFill>
                  <a:srgbClr val="9BBB59">
                    <a:lumMod val="50000"/>
                  </a:srgbClr>
                </a:solidFill>
              </a:rPr>
              <a:t>Kick-Off TWIGA</a:t>
            </a:r>
          </a:p>
        </p:txBody>
      </p:sp>
      <p:sp>
        <p:nvSpPr>
          <p:cNvPr id="6" name="Slide Number Placeholder 5"/>
          <p:cNvSpPr>
            <a:spLocks noGrp="1"/>
          </p:cNvSpPr>
          <p:nvPr>
            <p:ph type="sldNum" sz="quarter" idx="12"/>
          </p:nvPr>
        </p:nvSpPr>
        <p:spPr/>
        <p:txBody>
          <a:bodyPr/>
          <a:lstStyle/>
          <a:p>
            <a:fld id="{7AD4D16B-8F73-4007-89A9-D7C227B0A857}"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p14="http://schemas.microsoft.com/office/powerpoint/2010/main" val="37394957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nl-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DDE58-B208-4002-92B1-76778CC731CD}" type="datetime1">
              <a:rPr lang="nl-NL" smtClean="0">
                <a:solidFill>
                  <a:prstClr val="black">
                    <a:tint val="75000"/>
                  </a:prstClr>
                </a:solidFill>
              </a:rPr>
              <a:pPr/>
              <a:t>18/11/18</a:t>
            </a:fld>
            <a:endParaRPr lang="nl-NL">
              <a:solidFill>
                <a:prstClr val="black">
                  <a:tint val="75000"/>
                </a:prstClr>
              </a:solidFill>
            </a:endParaRPr>
          </a:p>
        </p:txBody>
      </p:sp>
      <p:sp>
        <p:nvSpPr>
          <p:cNvPr id="5" name="Footer Placeholder 4"/>
          <p:cNvSpPr>
            <a:spLocks noGrp="1"/>
          </p:cNvSpPr>
          <p:nvPr>
            <p:ph type="ftr" sz="quarter" idx="11"/>
          </p:nvPr>
        </p:nvSpPr>
        <p:spPr/>
        <p:txBody>
          <a:bodyPr/>
          <a:lstStyle/>
          <a:p>
            <a:r>
              <a:rPr lang="nl-NL">
                <a:solidFill>
                  <a:srgbClr val="9BBB59">
                    <a:lumMod val="50000"/>
                  </a:srgbClr>
                </a:solidFill>
              </a:rPr>
              <a:t>Kick-Off TWIGA</a:t>
            </a:r>
          </a:p>
        </p:txBody>
      </p:sp>
      <p:sp>
        <p:nvSpPr>
          <p:cNvPr id="6" name="Slide Number Placeholder 5"/>
          <p:cNvSpPr>
            <a:spLocks noGrp="1"/>
          </p:cNvSpPr>
          <p:nvPr>
            <p:ph type="sldNum" sz="quarter" idx="12"/>
          </p:nvPr>
        </p:nvSpPr>
        <p:spPr/>
        <p:txBody>
          <a:bodyPr/>
          <a:lstStyle/>
          <a:p>
            <a:fld id="{7AD4D16B-8F73-4007-89A9-D7C227B0A857}"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p14="http://schemas.microsoft.com/office/powerpoint/2010/main" val="10640873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p:cNvSpPr>
            <a:spLocks noGrp="1"/>
          </p:cNvSpPr>
          <p:nvPr>
            <p:ph type="dt" sz="half" idx="10"/>
          </p:nvPr>
        </p:nvSpPr>
        <p:spPr/>
        <p:txBody>
          <a:bodyPr/>
          <a:lstStyle/>
          <a:p>
            <a:fld id="{8BC6444D-0189-4CE6-80D5-6C7FCA3B40E8}" type="datetime1">
              <a:rPr lang="nl-NL" smtClean="0">
                <a:solidFill>
                  <a:prstClr val="black">
                    <a:tint val="75000"/>
                  </a:prstClr>
                </a:solidFill>
              </a:rPr>
              <a:pPr/>
              <a:t>18/11/18</a:t>
            </a:fld>
            <a:endParaRPr lang="nl-NL">
              <a:solidFill>
                <a:prstClr val="black">
                  <a:tint val="75000"/>
                </a:prstClr>
              </a:solidFill>
            </a:endParaRPr>
          </a:p>
        </p:txBody>
      </p:sp>
      <p:sp>
        <p:nvSpPr>
          <p:cNvPr id="6" name="Footer Placeholder 5"/>
          <p:cNvSpPr>
            <a:spLocks noGrp="1"/>
          </p:cNvSpPr>
          <p:nvPr>
            <p:ph type="ftr" sz="quarter" idx="11"/>
          </p:nvPr>
        </p:nvSpPr>
        <p:spPr/>
        <p:txBody>
          <a:bodyPr/>
          <a:lstStyle/>
          <a:p>
            <a:r>
              <a:rPr lang="nl-NL">
                <a:solidFill>
                  <a:srgbClr val="9BBB59">
                    <a:lumMod val="50000"/>
                  </a:srgbClr>
                </a:solidFill>
              </a:rPr>
              <a:t>Kick-Off TWIGA</a:t>
            </a:r>
          </a:p>
        </p:txBody>
      </p:sp>
      <p:sp>
        <p:nvSpPr>
          <p:cNvPr id="7" name="Slide Number Placeholder 6"/>
          <p:cNvSpPr>
            <a:spLocks noGrp="1"/>
          </p:cNvSpPr>
          <p:nvPr>
            <p:ph type="sldNum" sz="quarter" idx="12"/>
          </p:nvPr>
        </p:nvSpPr>
        <p:spPr/>
        <p:txBody>
          <a:bodyPr/>
          <a:lstStyle/>
          <a:p>
            <a:fld id="{7AD4D16B-8F73-4007-89A9-D7C227B0A857}"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p14="http://schemas.microsoft.com/office/powerpoint/2010/main" val="39321785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nl-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p:cNvSpPr>
            <a:spLocks noGrp="1"/>
          </p:cNvSpPr>
          <p:nvPr>
            <p:ph type="dt" sz="half" idx="10"/>
          </p:nvPr>
        </p:nvSpPr>
        <p:spPr/>
        <p:txBody>
          <a:bodyPr/>
          <a:lstStyle/>
          <a:p>
            <a:fld id="{DC206DDE-6FF9-4C80-BBEF-8A7797C04F21}" type="datetime1">
              <a:rPr lang="nl-NL" smtClean="0">
                <a:solidFill>
                  <a:prstClr val="black">
                    <a:tint val="75000"/>
                  </a:prstClr>
                </a:solidFill>
              </a:rPr>
              <a:pPr/>
              <a:t>18/11/18</a:t>
            </a:fld>
            <a:endParaRPr lang="nl-NL">
              <a:solidFill>
                <a:prstClr val="black">
                  <a:tint val="75000"/>
                </a:prstClr>
              </a:solidFill>
            </a:endParaRPr>
          </a:p>
        </p:txBody>
      </p:sp>
      <p:sp>
        <p:nvSpPr>
          <p:cNvPr id="8" name="Footer Placeholder 7"/>
          <p:cNvSpPr>
            <a:spLocks noGrp="1"/>
          </p:cNvSpPr>
          <p:nvPr>
            <p:ph type="ftr" sz="quarter" idx="11"/>
          </p:nvPr>
        </p:nvSpPr>
        <p:spPr/>
        <p:txBody>
          <a:bodyPr/>
          <a:lstStyle/>
          <a:p>
            <a:r>
              <a:rPr lang="nl-NL">
                <a:solidFill>
                  <a:srgbClr val="9BBB59">
                    <a:lumMod val="50000"/>
                  </a:srgbClr>
                </a:solidFill>
              </a:rPr>
              <a:t>Kick-Off TWIGA</a:t>
            </a:r>
          </a:p>
        </p:txBody>
      </p:sp>
      <p:sp>
        <p:nvSpPr>
          <p:cNvPr id="9" name="Slide Number Placeholder 8"/>
          <p:cNvSpPr>
            <a:spLocks noGrp="1"/>
          </p:cNvSpPr>
          <p:nvPr>
            <p:ph type="sldNum" sz="quarter" idx="12"/>
          </p:nvPr>
        </p:nvSpPr>
        <p:spPr/>
        <p:txBody>
          <a:bodyPr/>
          <a:lstStyle/>
          <a:p>
            <a:fld id="{7AD4D16B-8F73-4007-89A9-D7C227B0A857}"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p14="http://schemas.microsoft.com/office/powerpoint/2010/main" val="238052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nl-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DDE58-B208-4002-92B1-76778CC731CD}" type="datetime1">
              <a:rPr lang="nl-NL" smtClean="0"/>
              <a:t>18/11/18</a:t>
            </a:fld>
            <a:endParaRPr lang="nl-NL"/>
          </a:p>
        </p:txBody>
      </p:sp>
      <p:sp>
        <p:nvSpPr>
          <p:cNvPr id="5" name="Footer Placeholder 4"/>
          <p:cNvSpPr>
            <a:spLocks noGrp="1"/>
          </p:cNvSpPr>
          <p:nvPr>
            <p:ph type="ftr" sz="quarter" idx="11"/>
          </p:nvPr>
        </p:nvSpPr>
        <p:spPr/>
        <p:txBody>
          <a:bodyPr/>
          <a:lstStyle/>
          <a:p>
            <a:r>
              <a:rPr lang="nl-NL"/>
              <a:t>Kick-Off TWIGA</a:t>
            </a:r>
          </a:p>
        </p:txBody>
      </p:sp>
      <p:sp>
        <p:nvSpPr>
          <p:cNvPr id="6" name="Slide Number Placeholder 5"/>
          <p:cNvSpPr>
            <a:spLocks noGrp="1"/>
          </p:cNvSpPr>
          <p:nvPr>
            <p:ph type="sldNum" sz="quarter" idx="12"/>
          </p:nvPr>
        </p:nvSpPr>
        <p:spPr/>
        <p:txBody>
          <a:bodyPr/>
          <a:lstStyle/>
          <a:p>
            <a:fld id="{7AD4D16B-8F73-4007-89A9-D7C227B0A857}" type="slidenum">
              <a:rPr lang="nl-NL" smtClean="0"/>
              <a:t>‹#›</a:t>
            </a:fld>
            <a:endParaRPr lang="nl-NL"/>
          </a:p>
        </p:txBody>
      </p:sp>
    </p:spTree>
    <p:extLst>
      <p:ext uri="{BB962C8B-B14F-4D97-AF65-F5344CB8AC3E}">
        <p14:creationId xmlns:p14="http://schemas.microsoft.com/office/powerpoint/2010/main" val="12618901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Date Placeholder 2"/>
          <p:cNvSpPr>
            <a:spLocks noGrp="1"/>
          </p:cNvSpPr>
          <p:nvPr>
            <p:ph type="dt" sz="half" idx="10"/>
          </p:nvPr>
        </p:nvSpPr>
        <p:spPr/>
        <p:txBody>
          <a:bodyPr/>
          <a:lstStyle/>
          <a:p>
            <a:fld id="{0433CC12-C271-45B2-8F6B-B2C25979C711}" type="datetime1">
              <a:rPr lang="nl-NL" smtClean="0">
                <a:solidFill>
                  <a:prstClr val="black">
                    <a:tint val="75000"/>
                  </a:prstClr>
                </a:solidFill>
              </a:rPr>
              <a:pPr/>
              <a:t>18/11/18</a:t>
            </a:fld>
            <a:endParaRPr lang="nl-NL">
              <a:solidFill>
                <a:prstClr val="black">
                  <a:tint val="75000"/>
                </a:prstClr>
              </a:solidFill>
            </a:endParaRPr>
          </a:p>
        </p:txBody>
      </p:sp>
      <p:sp>
        <p:nvSpPr>
          <p:cNvPr id="4" name="Footer Placeholder 3"/>
          <p:cNvSpPr>
            <a:spLocks noGrp="1"/>
          </p:cNvSpPr>
          <p:nvPr>
            <p:ph type="ftr" sz="quarter" idx="11"/>
          </p:nvPr>
        </p:nvSpPr>
        <p:spPr/>
        <p:txBody>
          <a:bodyPr/>
          <a:lstStyle/>
          <a:p>
            <a:r>
              <a:rPr lang="nl-NL">
                <a:solidFill>
                  <a:srgbClr val="9BBB59">
                    <a:lumMod val="50000"/>
                  </a:srgbClr>
                </a:solidFill>
              </a:rPr>
              <a:t>Kick-Off TWIGA</a:t>
            </a:r>
          </a:p>
        </p:txBody>
      </p:sp>
      <p:sp>
        <p:nvSpPr>
          <p:cNvPr id="5" name="Slide Number Placeholder 4"/>
          <p:cNvSpPr>
            <a:spLocks noGrp="1"/>
          </p:cNvSpPr>
          <p:nvPr>
            <p:ph type="sldNum" sz="quarter" idx="12"/>
          </p:nvPr>
        </p:nvSpPr>
        <p:spPr/>
        <p:txBody>
          <a:bodyPr/>
          <a:lstStyle/>
          <a:p>
            <a:fld id="{7AD4D16B-8F73-4007-89A9-D7C227B0A857}"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p14="http://schemas.microsoft.com/office/powerpoint/2010/main" val="24663515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A88328-FB02-4A5D-9E5E-36B66E8F3E9C}" type="datetime1">
              <a:rPr lang="nl-NL" smtClean="0">
                <a:solidFill>
                  <a:prstClr val="black">
                    <a:tint val="75000"/>
                  </a:prstClr>
                </a:solidFill>
              </a:rPr>
              <a:pPr/>
              <a:t>18/11/18</a:t>
            </a:fld>
            <a:endParaRPr lang="nl-NL">
              <a:solidFill>
                <a:prstClr val="black">
                  <a:tint val="75000"/>
                </a:prstClr>
              </a:solidFill>
            </a:endParaRPr>
          </a:p>
        </p:txBody>
      </p:sp>
      <p:sp>
        <p:nvSpPr>
          <p:cNvPr id="3" name="Footer Placeholder 2"/>
          <p:cNvSpPr>
            <a:spLocks noGrp="1"/>
          </p:cNvSpPr>
          <p:nvPr>
            <p:ph type="ftr" sz="quarter" idx="11"/>
          </p:nvPr>
        </p:nvSpPr>
        <p:spPr/>
        <p:txBody>
          <a:bodyPr/>
          <a:lstStyle/>
          <a:p>
            <a:r>
              <a:rPr lang="nl-NL">
                <a:solidFill>
                  <a:srgbClr val="9BBB59">
                    <a:lumMod val="50000"/>
                  </a:srgbClr>
                </a:solidFill>
              </a:rPr>
              <a:t>Kick-Off TWIGA</a:t>
            </a:r>
          </a:p>
        </p:txBody>
      </p:sp>
      <p:sp>
        <p:nvSpPr>
          <p:cNvPr id="4" name="Slide Number Placeholder 3"/>
          <p:cNvSpPr>
            <a:spLocks noGrp="1"/>
          </p:cNvSpPr>
          <p:nvPr>
            <p:ph type="sldNum" sz="quarter" idx="12"/>
          </p:nvPr>
        </p:nvSpPr>
        <p:spPr/>
        <p:txBody>
          <a:bodyPr/>
          <a:lstStyle/>
          <a:p>
            <a:fld id="{7AD4D16B-8F73-4007-89A9-D7C227B0A857}"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p14="http://schemas.microsoft.com/office/powerpoint/2010/main" val="13889782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nl-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D43545-8064-412D-8EF2-4D701142432F}" type="datetime1">
              <a:rPr lang="nl-NL" smtClean="0">
                <a:solidFill>
                  <a:prstClr val="black">
                    <a:tint val="75000"/>
                  </a:prstClr>
                </a:solidFill>
              </a:rPr>
              <a:pPr/>
              <a:t>18/11/18</a:t>
            </a:fld>
            <a:endParaRPr lang="nl-NL">
              <a:solidFill>
                <a:prstClr val="black">
                  <a:tint val="75000"/>
                </a:prstClr>
              </a:solidFill>
            </a:endParaRPr>
          </a:p>
        </p:txBody>
      </p:sp>
      <p:sp>
        <p:nvSpPr>
          <p:cNvPr id="6" name="Footer Placeholder 5"/>
          <p:cNvSpPr>
            <a:spLocks noGrp="1"/>
          </p:cNvSpPr>
          <p:nvPr>
            <p:ph type="ftr" sz="quarter" idx="11"/>
          </p:nvPr>
        </p:nvSpPr>
        <p:spPr/>
        <p:txBody>
          <a:bodyPr/>
          <a:lstStyle/>
          <a:p>
            <a:r>
              <a:rPr lang="nl-NL">
                <a:solidFill>
                  <a:srgbClr val="9BBB59">
                    <a:lumMod val="50000"/>
                  </a:srgbClr>
                </a:solidFill>
              </a:rPr>
              <a:t>Kick-Off TWIGA</a:t>
            </a:r>
          </a:p>
        </p:txBody>
      </p:sp>
      <p:sp>
        <p:nvSpPr>
          <p:cNvPr id="7" name="Slide Number Placeholder 6"/>
          <p:cNvSpPr>
            <a:spLocks noGrp="1"/>
          </p:cNvSpPr>
          <p:nvPr>
            <p:ph type="sldNum" sz="quarter" idx="12"/>
          </p:nvPr>
        </p:nvSpPr>
        <p:spPr/>
        <p:txBody>
          <a:bodyPr/>
          <a:lstStyle/>
          <a:p>
            <a:fld id="{7AD4D16B-8F73-4007-89A9-D7C227B0A857}"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p14="http://schemas.microsoft.com/office/powerpoint/2010/main" val="32458114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2D3942-90F5-41BC-A7DD-FB35A5985B82}" type="datetime1">
              <a:rPr lang="nl-NL" smtClean="0">
                <a:solidFill>
                  <a:prstClr val="black">
                    <a:tint val="75000"/>
                  </a:prstClr>
                </a:solidFill>
              </a:rPr>
              <a:pPr/>
              <a:t>18/11/18</a:t>
            </a:fld>
            <a:endParaRPr lang="nl-NL">
              <a:solidFill>
                <a:prstClr val="black">
                  <a:tint val="75000"/>
                </a:prstClr>
              </a:solidFill>
            </a:endParaRPr>
          </a:p>
        </p:txBody>
      </p:sp>
      <p:sp>
        <p:nvSpPr>
          <p:cNvPr id="6" name="Footer Placeholder 5"/>
          <p:cNvSpPr>
            <a:spLocks noGrp="1"/>
          </p:cNvSpPr>
          <p:nvPr>
            <p:ph type="ftr" sz="quarter" idx="11"/>
          </p:nvPr>
        </p:nvSpPr>
        <p:spPr/>
        <p:txBody>
          <a:bodyPr/>
          <a:lstStyle/>
          <a:p>
            <a:r>
              <a:rPr lang="nl-NL">
                <a:solidFill>
                  <a:srgbClr val="9BBB59">
                    <a:lumMod val="50000"/>
                  </a:srgbClr>
                </a:solidFill>
              </a:rPr>
              <a:t>Kick-Off TWIGA</a:t>
            </a:r>
          </a:p>
        </p:txBody>
      </p:sp>
      <p:sp>
        <p:nvSpPr>
          <p:cNvPr id="7" name="Slide Number Placeholder 6"/>
          <p:cNvSpPr>
            <a:spLocks noGrp="1"/>
          </p:cNvSpPr>
          <p:nvPr>
            <p:ph type="sldNum" sz="quarter" idx="12"/>
          </p:nvPr>
        </p:nvSpPr>
        <p:spPr/>
        <p:txBody>
          <a:bodyPr/>
          <a:lstStyle/>
          <a:p>
            <a:fld id="{7AD4D16B-8F73-4007-89A9-D7C227B0A857}"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p14="http://schemas.microsoft.com/office/powerpoint/2010/main" val="42559472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9280C25E-D006-4A2E-A101-5D4B1870B946}" type="datetime1">
              <a:rPr lang="nl-NL" smtClean="0">
                <a:solidFill>
                  <a:prstClr val="black">
                    <a:tint val="75000"/>
                  </a:prstClr>
                </a:solidFill>
              </a:rPr>
              <a:pPr/>
              <a:t>18/11/18</a:t>
            </a:fld>
            <a:endParaRPr lang="nl-NL">
              <a:solidFill>
                <a:prstClr val="black">
                  <a:tint val="75000"/>
                </a:prstClr>
              </a:solidFill>
            </a:endParaRPr>
          </a:p>
        </p:txBody>
      </p:sp>
      <p:sp>
        <p:nvSpPr>
          <p:cNvPr id="5" name="Footer Placeholder 4"/>
          <p:cNvSpPr>
            <a:spLocks noGrp="1"/>
          </p:cNvSpPr>
          <p:nvPr>
            <p:ph type="ftr" sz="quarter" idx="11"/>
          </p:nvPr>
        </p:nvSpPr>
        <p:spPr/>
        <p:txBody>
          <a:bodyPr/>
          <a:lstStyle/>
          <a:p>
            <a:r>
              <a:rPr lang="nl-NL">
                <a:solidFill>
                  <a:srgbClr val="9BBB59">
                    <a:lumMod val="50000"/>
                  </a:srgbClr>
                </a:solidFill>
              </a:rPr>
              <a:t>Kick-Off TWIGA</a:t>
            </a:r>
          </a:p>
        </p:txBody>
      </p:sp>
      <p:sp>
        <p:nvSpPr>
          <p:cNvPr id="6" name="Slide Number Placeholder 5"/>
          <p:cNvSpPr>
            <a:spLocks noGrp="1"/>
          </p:cNvSpPr>
          <p:nvPr>
            <p:ph type="sldNum" sz="quarter" idx="12"/>
          </p:nvPr>
        </p:nvSpPr>
        <p:spPr/>
        <p:txBody>
          <a:bodyPr/>
          <a:lstStyle/>
          <a:p>
            <a:fld id="{7AD4D16B-8F73-4007-89A9-D7C227B0A857}"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p14="http://schemas.microsoft.com/office/powerpoint/2010/main" val="30177829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CA6CC59A-3D33-44CF-9F14-67C30921F146}" type="datetime1">
              <a:rPr lang="nl-NL" smtClean="0">
                <a:solidFill>
                  <a:prstClr val="black">
                    <a:tint val="75000"/>
                  </a:prstClr>
                </a:solidFill>
              </a:rPr>
              <a:pPr/>
              <a:t>18/11/18</a:t>
            </a:fld>
            <a:endParaRPr lang="nl-NL">
              <a:solidFill>
                <a:prstClr val="black">
                  <a:tint val="75000"/>
                </a:prstClr>
              </a:solidFill>
            </a:endParaRPr>
          </a:p>
        </p:txBody>
      </p:sp>
      <p:sp>
        <p:nvSpPr>
          <p:cNvPr id="5" name="Footer Placeholder 4"/>
          <p:cNvSpPr>
            <a:spLocks noGrp="1"/>
          </p:cNvSpPr>
          <p:nvPr>
            <p:ph type="ftr" sz="quarter" idx="11"/>
          </p:nvPr>
        </p:nvSpPr>
        <p:spPr/>
        <p:txBody>
          <a:bodyPr/>
          <a:lstStyle/>
          <a:p>
            <a:r>
              <a:rPr lang="nl-NL">
                <a:solidFill>
                  <a:srgbClr val="9BBB59">
                    <a:lumMod val="50000"/>
                  </a:srgbClr>
                </a:solidFill>
              </a:rPr>
              <a:t>Kick-Off TWIGA</a:t>
            </a:r>
          </a:p>
        </p:txBody>
      </p:sp>
      <p:sp>
        <p:nvSpPr>
          <p:cNvPr id="6" name="Slide Number Placeholder 5"/>
          <p:cNvSpPr>
            <a:spLocks noGrp="1"/>
          </p:cNvSpPr>
          <p:nvPr>
            <p:ph type="sldNum" sz="quarter" idx="12"/>
          </p:nvPr>
        </p:nvSpPr>
        <p:spPr/>
        <p:txBody>
          <a:bodyPr/>
          <a:lstStyle/>
          <a:p>
            <a:fld id="{7AD4D16B-8F73-4007-89A9-D7C227B0A857}"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p14="http://schemas.microsoft.com/office/powerpoint/2010/main" val="19491499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accent3">
                    <a:lumMod val="50000"/>
                  </a:schemeClr>
                </a:solidFill>
              </a:defRPr>
            </a:lvl1pPr>
          </a:lstStyle>
          <a:p>
            <a:r>
              <a:rPr lang="en-US" dirty="0"/>
              <a:t>Click to edit Master title style</a:t>
            </a:r>
            <a:endParaRPr lang="nl-NL"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a:p>
        </p:txBody>
      </p:sp>
      <p:sp>
        <p:nvSpPr>
          <p:cNvPr id="4" name="Date Placeholder 3"/>
          <p:cNvSpPr>
            <a:spLocks noGrp="1"/>
          </p:cNvSpPr>
          <p:nvPr>
            <p:ph type="dt" sz="half" idx="10"/>
          </p:nvPr>
        </p:nvSpPr>
        <p:spPr/>
        <p:txBody>
          <a:bodyPr/>
          <a:lstStyle/>
          <a:p>
            <a:endParaRPr lang="nl-NL" dirty="0">
              <a:solidFill>
                <a:prstClr val="black">
                  <a:tint val="75000"/>
                </a:prstClr>
              </a:solidFill>
            </a:endParaRPr>
          </a:p>
        </p:txBody>
      </p:sp>
      <p:sp>
        <p:nvSpPr>
          <p:cNvPr id="5" name="Footer Placeholder 4"/>
          <p:cNvSpPr>
            <a:spLocks noGrp="1"/>
          </p:cNvSpPr>
          <p:nvPr>
            <p:ph type="ftr" sz="quarter" idx="11"/>
          </p:nvPr>
        </p:nvSpPr>
        <p:spPr/>
        <p:txBody>
          <a:bodyPr/>
          <a:lstStyle>
            <a:lvl1pPr>
              <a:defRPr sz="1200"/>
            </a:lvl1pPr>
          </a:lstStyle>
          <a:p>
            <a:r>
              <a:rPr lang="nl-NL" dirty="0">
                <a:solidFill>
                  <a:srgbClr val="9BBB59">
                    <a:lumMod val="50000"/>
                  </a:srgbClr>
                </a:solidFill>
              </a:rPr>
              <a:t>Kick-Off TWIGA</a:t>
            </a:r>
          </a:p>
        </p:txBody>
      </p:sp>
      <p:sp>
        <p:nvSpPr>
          <p:cNvPr id="6" name="Slide Number Placeholder 5"/>
          <p:cNvSpPr>
            <a:spLocks noGrp="1"/>
          </p:cNvSpPr>
          <p:nvPr>
            <p:ph type="sldNum" sz="quarter" idx="12"/>
          </p:nvPr>
        </p:nvSpPr>
        <p:spPr>
          <a:xfrm>
            <a:off x="6588224" y="6356350"/>
            <a:ext cx="2133600" cy="365125"/>
          </a:xfrm>
        </p:spPr>
        <p:txBody>
          <a:bodyPr/>
          <a:lstStyle>
            <a:lvl1pPr>
              <a:defRPr/>
            </a:lvl1pPr>
          </a:lstStyle>
          <a:p>
            <a:r>
              <a:rPr lang="nl-NL" dirty="0">
                <a:solidFill>
                  <a:prstClr val="black">
                    <a:tint val="75000"/>
                  </a:prstClr>
                </a:solidFill>
              </a:rPr>
              <a:t>1</a:t>
            </a:r>
          </a:p>
        </p:txBody>
      </p:sp>
      <p:pic>
        <p:nvPicPr>
          <p:cNvPr id="10"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25574" y="6105112"/>
            <a:ext cx="748645" cy="503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274219" y="6058682"/>
            <a:ext cx="970936" cy="727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75919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31D34276-1E37-4649-90CA-E8F1EABFA437}" type="datetime1">
              <a:rPr lang="nl-NL" smtClean="0">
                <a:solidFill>
                  <a:prstClr val="black">
                    <a:tint val="75000"/>
                  </a:prstClr>
                </a:solidFill>
              </a:rPr>
              <a:pPr/>
              <a:t>18/11/18</a:t>
            </a:fld>
            <a:endParaRPr lang="nl-NL">
              <a:solidFill>
                <a:prstClr val="black">
                  <a:tint val="75000"/>
                </a:prstClr>
              </a:solidFill>
            </a:endParaRPr>
          </a:p>
        </p:txBody>
      </p:sp>
      <p:sp>
        <p:nvSpPr>
          <p:cNvPr id="5" name="Footer Placeholder 4"/>
          <p:cNvSpPr>
            <a:spLocks noGrp="1"/>
          </p:cNvSpPr>
          <p:nvPr>
            <p:ph type="ftr" sz="quarter" idx="11"/>
          </p:nvPr>
        </p:nvSpPr>
        <p:spPr/>
        <p:txBody>
          <a:bodyPr/>
          <a:lstStyle/>
          <a:p>
            <a:r>
              <a:rPr lang="nl-NL">
                <a:solidFill>
                  <a:srgbClr val="9BBB59">
                    <a:lumMod val="50000"/>
                  </a:srgbClr>
                </a:solidFill>
              </a:rPr>
              <a:t>Kick-Off TWIGA</a:t>
            </a:r>
          </a:p>
        </p:txBody>
      </p:sp>
      <p:sp>
        <p:nvSpPr>
          <p:cNvPr id="6" name="Slide Number Placeholder 5"/>
          <p:cNvSpPr>
            <a:spLocks noGrp="1"/>
          </p:cNvSpPr>
          <p:nvPr>
            <p:ph type="sldNum" sz="quarter" idx="12"/>
          </p:nvPr>
        </p:nvSpPr>
        <p:spPr/>
        <p:txBody>
          <a:bodyPr/>
          <a:lstStyle/>
          <a:p>
            <a:fld id="{7AD4D16B-8F73-4007-89A9-D7C227B0A857}"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p14="http://schemas.microsoft.com/office/powerpoint/2010/main" val="24282428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nl-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DDE58-B208-4002-92B1-76778CC731CD}" type="datetime1">
              <a:rPr lang="nl-NL" smtClean="0">
                <a:solidFill>
                  <a:prstClr val="black">
                    <a:tint val="75000"/>
                  </a:prstClr>
                </a:solidFill>
              </a:rPr>
              <a:pPr/>
              <a:t>18/11/18</a:t>
            </a:fld>
            <a:endParaRPr lang="nl-NL">
              <a:solidFill>
                <a:prstClr val="black">
                  <a:tint val="75000"/>
                </a:prstClr>
              </a:solidFill>
            </a:endParaRPr>
          </a:p>
        </p:txBody>
      </p:sp>
      <p:sp>
        <p:nvSpPr>
          <p:cNvPr id="5" name="Footer Placeholder 4"/>
          <p:cNvSpPr>
            <a:spLocks noGrp="1"/>
          </p:cNvSpPr>
          <p:nvPr>
            <p:ph type="ftr" sz="quarter" idx="11"/>
          </p:nvPr>
        </p:nvSpPr>
        <p:spPr/>
        <p:txBody>
          <a:bodyPr/>
          <a:lstStyle/>
          <a:p>
            <a:r>
              <a:rPr lang="nl-NL">
                <a:solidFill>
                  <a:srgbClr val="9BBB59">
                    <a:lumMod val="50000"/>
                  </a:srgbClr>
                </a:solidFill>
              </a:rPr>
              <a:t>Kick-Off TWIGA</a:t>
            </a:r>
          </a:p>
        </p:txBody>
      </p:sp>
      <p:sp>
        <p:nvSpPr>
          <p:cNvPr id="6" name="Slide Number Placeholder 5"/>
          <p:cNvSpPr>
            <a:spLocks noGrp="1"/>
          </p:cNvSpPr>
          <p:nvPr>
            <p:ph type="sldNum" sz="quarter" idx="12"/>
          </p:nvPr>
        </p:nvSpPr>
        <p:spPr/>
        <p:txBody>
          <a:bodyPr/>
          <a:lstStyle/>
          <a:p>
            <a:fld id="{7AD4D16B-8F73-4007-89A9-D7C227B0A857}"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p14="http://schemas.microsoft.com/office/powerpoint/2010/main" val="24134483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p:cNvSpPr>
            <a:spLocks noGrp="1"/>
          </p:cNvSpPr>
          <p:nvPr>
            <p:ph type="dt" sz="half" idx="10"/>
          </p:nvPr>
        </p:nvSpPr>
        <p:spPr/>
        <p:txBody>
          <a:bodyPr/>
          <a:lstStyle/>
          <a:p>
            <a:fld id="{8BC6444D-0189-4CE6-80D5-6C7FCA3B40E8}" type="datetime1">
              <a:rPr lang="nl-NL" smtClean="0">
                <a:solidFill>
                  <a:prstClr val="black">
                    <a:tint val="75000"/>
                  </a:prstClr>
                </a:solidFill>
              </a:rPr>
              <a:pPr/>
              <a:t>18/11/18</a:t>
            </a:fld>
            <a:endParaRPr lang="nl-NL">
              <a:solidFill>
                <a:prstClr val="black">
                  <a:tint val="75000"/>
                </a:prstClr>
              </a:solidFill>
            </a:endParaRPr>
          </a:p>
        </p:txBody>
      </p:sp>
      <p:sp>
        <p:nvSpPr>
          <p:cNvPr id="6" name="Footer Placeholder 5"/>
          <p:cNvSpPr>
            <a:spLocks noGrp="1"/>
          </p:cNvSpPr>
          <p:nvPr>
            <p:ph type="ftr" sz="quarter" idx="11"/>
          </p:nvPr>
        </p:nvSpPr>
        <p:spPr/>
        <p:txBody>
          <a:bodyPr/>
          <a:lstStyle/>
          <a:p>
            <a:r>
              <a:rPr lang="nl-NL">
                <a:solidFill>
                  <a:srgbClr val="9BBB59">
                    <a:lumMod val="50000"/>
                  </a:srgbClr>
                </a:solidFill>
              </a:rPr>
              <a:t>Kick-Off TWIGA</a:t>
            </a:r>
          </a:p>
        </p:txBody>
      </p:sp>
      <p:sp>
        <p:nvSpPr>
          <p:cNvPr id="7" name="Slide Number Placeholder 6"/>
          <p:cNvSpPr>
            <a:spLocks noGrp="1"/>
          </p:cNvSpPr>
          <p:nvPr>
            <p:ph type="sldNum" sz="quarter" idx="12"/>
          </p:nvPr>
        </p:nvSpPr>
        <p:spPr/>
        <p:txBody>
          <a:bodyPr/>
          <a:lstStyle/>
          <a:p>
            <a:fld id="{7AD4D16B-8F73-4007-89A9-D7C227B0A857}"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p14="http://schemas.microsoft.com/office/powerpoint/2010/main" val="2758901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p:cNvSpPr>
            <a:spLocks noGrp="1"/>
          </p:cNvSpPr>
          <p:nvPr>
            <p:ph type="dt" sz="half" idx="10"/>
          </p:nvPr>
        </p:nvSpPr>
        <p:spPr/>
        <p:txBody>
          <a:bodyPr/>
          <a:lstStyle/>
          <a:p>
            <a:fld id="{8BC6444D-0189-4CE6-80D5-6C7FCA3B40E8}" type="datetime1">
              <a:rPr lang="nl-NL" smtClean="0"/>
              <a:t>18/11/18</a:t>
            </a:fld>
            <a:endParaRPr lang="nl-NL"/>
          </a:p>
        </p:txBody>
      </p:sp>
      <p:sp>
        <p:nvSpPr>
          <p:cNvPr id="6" name="Footer Placeholder 5"/>
          <p:cNvSpPr>
            <a:spLocks noGrp="1"/>
          </p:cNvSpPr>
          <p:nvPr>
            <p:ph type="ftr" sz="quarter" idx="11"/>
          </p:nvPr>
        </p:nvSpPr>
        <p:spPr/>
        <p:txBody>
          <a:bodyPr/>
          <a:lstStyle/>
          <a:p>
            <a:r>
              <a:rPr lang="nl-NL"/>
              <a:t>Kick-Off TWIGA</a:t>
            </a:r>
          </a:p>
        </p:txBody>
      </p:sp>
      <p:sp>
        <p:nvSpPr>
          <p:cNvPr id="7" name="Slide Number Placeholder 6"/>
          <p:cNvSpPr>
            <a:spLocks noGrp="1"/>
          </p:cNvSpPr>
          <p:nvPr>
            <p:ph type="sldNum" sz="quarter" idx="12"/>
          </p:nvPr>
        </p:nvSpPr>
        <p:spPr/>
        <p:txBody>
          <a:bodyPr/>
          <a:lstStyle/>
          <a:p>
            <a:fld id="{7AD4D16B-8F73-4007-89A9-D7C227B0A857}" type="slidenum">
              <a:rPr lang="nl-NL" smtClean="0"/>
              <a:t>‹#›</a:t>
            </a:fld>
            <a:endParaRPr lang="nl-NL"/>
          </a:p>
        </p:txBody>
      </p:sp>
    </p:spTree>
    <p:extLst>
      <p:ext uri="{BB962C8B-B14F-4D97-AF65-F5344CB8AC3E}">
        <p14:creationId xmlns:p14="http://schemas.microsoft.com/office/powerpoint/2010/main" val="41862602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nl-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p:cNvSpPr>
            <a:spLocks noGrp="1"/>
          </p:cNvSpPr>
          <p:nvPr>
            <p:ph type="dt" sz="half" idx="10"/>
          </p:nvPr>
        </p:nvSpPr>
        <p:spPr/>
        <p:txBody>
          <a:bodyPr/>
          <a:lstStyle/>
          <a:p>
            <a:fld id="{DC206DDE-6FF9-4C80-BBEF-8A7797C04F21}" type="datetime1">
              <a:rPr lang="nl-NL" smtClean="0">
                <a:solidFill>
                  <a:prstClr val="black">
                    <a:tint val="75000"/>
                  </a:prstClr>
                </a:solidFill>
              </a:rPr>
              <a:pPr/>
              <a:t>18/11/18</a:t>
            </a:fld>
            <a:endParaRPr lang="nl-NL">
              <a:solidFill>
                <a:prstClr val="black">
                  <a:tint val="75000"/>
                </a:prstClr>
              </a:solidFill>
            </a:endParaRPr>
          </a:p>
        </p:txBody>
      </p:sp>
      <p:sp>
        <p:nvSpPr>
          <p:cNvPr id="8" name="Footer Placeholder 7"/>
          <p:cNvSpPr>
            <a:spLocks noGrp="1"/>
          </p:cNvSpPr>
          <p:nvPr>
            <p:ph type="ftr" sz="quarter" idx="11"/>
          </p:nvPr>
        </p:nvSpPr>
        <p:spPr/>
        <p:txBody>
          <a:bodyPr/>
          <a:lstStyle/>
          <a:p>
            <a:r>
              <a:rPr lang="nl-NL">
                <a:solidFill>
                  <a:srgbClr val="9BBB59">
                    <a:lumMod val="50000"/>
                  </a:srgbClr>
                </a:solidFill>
              </a:rPr>
              <a:t>Kick-Off TWIGA</a:t>
            </a:r>
          </a:p>
        </p:txBody>
      </p:sp>
      <p:sp>
        <p:nvSpPr>
          <p:cNvPr id="9" name="Slide Number Placeholder 8"/>
          <p:cNvSpPr>
            <a:spLocks noGrp="1"/>
          </p:cNvSpPr>
          <p:nvPr>
            <p:ph type="sldNum" sz="quarter" idx="12"/>
          </p:nvPr>
        </p:nvSpPr>
        <p:spPr/>
        <p:txBody>
          <a:bodyPr/>
          <a:lstStyle/>
          <a:p>
            <a:fld id="{7AD4D16B-8F73-4007-89A9-D7C227B0A857}"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p14="http://schemas.microsoft.com/office/powerpoint/2010/main" val="12725851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Date Placeholder 2"/>
          <p:cNvSpPr>
            <a:spLocks noGrp="1"/>
          </p:cNvSpPr>
          <p:nvPr>
            <p:ph type="dt" sz="half" idx="10"/>
          </p:nvPr>
        </p:nvSpPr>
        <p:spPr/>
        <p:txBody>
          <a:bodyPr/>
          <a:lstStyle/>
          <a:p>
            <a:fld id="{0433CC12-C271-45B2-8F6B-B2C25979C711}" type="datetime1">
              <a:rPr lang="nl-NL" smtClean="0">
                <a:solidFill>
                  <a:prstClr val="black">
                    <a:tint val="75000"/>
                  </a:prstClr>
                </a:solidFill>
              </a:rPr>
              <a:pPr/>
              <a:t>18/11/18</a:t>
            </a:fld>
            <a:endParaRPr lang="nl-NL">
              <a:solidFill>
                <a:prstClr val="black">
                  <a:tint val="75000"/>
                </a:prstClr>
              </a:solidFill>
            </a:endParaRPr>
          </a:p>
        </p:txBody>
      </p:sp>
      <p:sp>
        <p:nvSpPr>
          <p:cNvPr id="4" name="Footer Placeholder 3"/>
          <p:cNvSpPr>
            <a:spLocks noGrp="1"/>
          </p:cNvSpPr>
          <p:nvPr>
            <p:ph type="ftr" sz="quarter" idx="11"/>
          </p:nvPr>
        </p:nvSpPr>
        <p:spPr/>
        <p:txBody>
          <a:bodyPr/>
          <a:lstStyle/>
          <a:p>
            <a:r>
              <a:rPr lang="nl-NL">
                <a:solidFill>
                  <a:srgbClr val="9BBB59">
                    <a:lumMod val="50000"/>
                  </a:srgbClr>
                </a:solidFill>
              </a:rPr>
              <a:t>Kick-Off TWIGA</a:t>
            </a:r>
          </a:p>
        </p:txBody>
      </p:sp>
      <p:sp>
        <p:nvSpPr>
          <p:cNvPr id="5" name="Slide Number Placeholder 4"/>
          <p:cNvSpPr>
            <a:spLocks noGrp="1"/>
          </p:cNvSpPr>
          <p:nvPr>
            <p:ph type="sldNum" sz="quarter" idx="12"/>
          </p:nvPr>
        </p:nvSpPr>
        <p:spPr/>
        <p:txBody>
          <a:bodyPr/>
          <a:lstStyle/>
          <a:p>
            <a:fld id="{7AD4D16B-8F73-4007-89A9-D7C227B0A857}"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p14="http://schemas.microsoft.com/office/powerpoint/2010/main" val="29987841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A88328-FB02-4A5D-9E5E-36B66E8F3E9C}" type="datetime1">
              <a:rPr lang="nl-NL" smtClean="0">
                <a:solidFill>
                  <a:prstClr val="black">
                    <a:tint val="75000"/>
                  </a:prstClr>
                </a:solidFill>
              </a:rPr>
              <a:pPr/>
              <a:t>18/11/18</a:t>
            </a:fld>
            <a:endParaRPr lang="nl-NL">
              <a:solidFill>
                <a:prstClr val="black">
                  <a:tint val="75000"/>
                </a:prstClr>
              </a:solidFill>
            </a:endParaRPr>
          </a:p>
        </p:txBody>
      </p:sp>
      <p:sp>
        <p:nvSpPr>
          <p:cNvPr id="3" name="Footer Placeholder 2"/>
          <p:cNvSpPr>
            <a:spLocks noGrp="1"/>
          </p:cNvSpPr>
          <p:nvPr>
            <p:ph type="ftr" sz="quarter" idx="11"/>
          </p:nvPr>
        </p:nvSpPr>
        <p:spPr/>
        <p:txBody>
          <a:bodyPr/>
          <a:lstStyle/>
          <a:p>
            <a:r>
              <a:rPr lang="nl-NL">
                <a:solidFill>
                  <a:srgbClr val="9BBB59">
                    <a:lumMod val="50000"/>
                  </a:srgbClr>
                </a:solidFill>
              </a:rPr>
              <a:t>Kick-Off TWIGA</a:t>
            </a:r>
          </a:p>
        </p:txBody>
      </p:sp>
      <p:sp>
        <p:nvSpPr>
          <p:cNvPr id="4" name="Slide Number Placeholder 3"/>
          <p:cNvSpPr>
            <a:spLocks noGrp="1"/>
          </p:cNvSpPr>
          <p:nvPr>
            <p:ph type="sldNum" sz="quarter" idx="12"/>
          </p:nvPr>
        </p:nvSpPr>
        <p:spPr/>
        <p:txBody>
          <a:bodyPr/>
          <a:lstStyle/>
          <a:p>
            <a:fld id="{7AD4D16B-8F73-4007-89A9-D7C227B0A857}"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p14="http://schemas.microsoft.com/office/powerpoint/2010/main" val="14290991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nl-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D43545-8064-412D-8EF2-4D701142432F}" type="datetime1">
              <a:rPr lang="nl-NL" smtClean="0">
                <a:solidFill>
                  <a:prstClr val="black">
                    <a:tint val="75000"/>
                  </a:prstClr>
                </a:solidFill>
              </a:rPr>
              <a:pPr/>
              <a:t>18/11/18</a:t>
            </a:fld>
            <a:endParaRPr lang="nl-NL">
              <a:solidFill>
                <a:prstClr val="black">
                  <a:tint val="75000"/>
                </a:prstClr>
              </a:solidFill>
            </a:endParaRPr>
          </a:p>
        </p:txBody>
      </p:sp>
      <p:sp>
        <p:nvSpPr>
          <p:cNvPr id="6" name="Footer Placeholder 5"/>
          <p:cNvSpPr>
            <a:spLocks noGrp="1"/>
          </p:cNvSpPr>
          <p:nvPr>
            <p:ph type="ftr" sz="quarter" idx="11"/>
          </p:nvPr>
        </p:nvSpPr>
        <p:spPr/>
        <p:txBody>
          <a:bodyPr/>
          <a:lstStyle/>
          <a:p>
            <a:r>
              <a:rPr lang="nl-NL">
                <a:solidFill>
                  <a:srgbClr val="9BBB59">
                    <a:lumMod val="50000"/>
                  </a:srgbClr>
                </a:solidFill>
              </a:rPr>
              <a:t>Kick-Off TWIGA</a:t>
            </a:r>
          </a:p>
        </p:txBody>
      </p:sp>
      <p:sp>
        <p:nvSpPr>
          <p:cNvPr id="7" name="Slide Number Placeholder 6"/>
          <p:cNvSpPr>
            <a:spLocks noGrp="1"/>
          </p:cNvSpPr>
          <p:nvPr>
            <p:ph type="sldNum" sz="quarter" idx="12"/>
          </p:nvPr>
        </p:nvSpPr>
        <p:spPr/>
        <p:txBody>
          <a:bodyPr/>
          <a:lstStyle/>
          <a:p>
            <a:fld id="{7AD4D16B-8F73-4007-89A9-D7C227B0A857}"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p14="http://schemas.microsoft.com/office/powerpoint/2010/main" val="12930730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2D3942-90F5-41BC-A7DD-FB35A5985B82}" type="datetime1">
              <a:rPr lang="nl-NL" smtClean="0">
                <a:solidFill>
                  <a:prstClr val="black">
                    <a:tint val="75000"/>
                  </a:prstClr>
                </a:solidFill>
              </a:rPr>
              <a:pPr/>
              <a:t>18/11/18</a:t>
            </a:fld>
            <a:endParaRPr lang="nl-NL">
              <a:solidFill>
                <a:prstClr val="black">
                  <a:tint val="75000"/>
                </a:prstClr>
              </a:solidFill>
            </a:endParaRPr>
          </a:p>
        </p:txBody>
      </p:sp>
      <p:sp>
        <p:nvSpPr>
          <p:cNvPr id="6" name="Footer Placeholder 5"/>
          <p:cNvSpPr>
            <a:spLocks noGrp="1"/>
          </p:cNvSpPr>
          <p:nvPr>
            <p:ph type="ftr" sz="quarter" idx="11"/>
          </p:nvPr>
        </p:nvSpPr>
        <p:spPr/>
        <p:txBody>
          <a:bodyPr/>
          <a:lstStyle/>
          <a:p>
            <a:r>
              <a:rPr lang="nl-NL">
                <a:solidFill>
                  <a:srgbClr val="9BBB59">
                    <a:lumMod val="50000"/>
                  </a:srgbClr>
                </a:solidFill>
              </a:rPr>
              <a:t>Kick-Off TWIGA</a:t>
            </a:r>
          </a:p>
        </p:txBody>
      </p:sp>
      <p:sp>
        <p:nvSpPr>
          <p:cNvPr id="7" name="Slide Number Placeholder 6"/>
          <p:cNvSpPr>
            <a:spLocks noGrp="1"/>
          </p:cNvSpPr>
          <p:nvPr>
            <p:ph type="sldNum" sz="quarter" idx="12"/>
          </p:nvPr>
        </p:nvSpPr>
        <p:spPr/>
        <p:txBody>
          <a:bodyPr/>
          <a:lstStyle/>
          <a:p>
            <a:fld id="{7AD4D16B-8F73-4007-89A9-D7C227B0A857}"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p14="http://schemas.microsoft.com/office/powerpoint/2010/main" val="14228921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9280C25E-D006-4A2E-A101-5D4B1870B946}" type="datetime1">
              <a:rPr lang="nl-NL" smtClean="0">
                <a:solidFill>
                  <a:prstClr val="black">
                    <a:tint val="75000"/>
                  </a:prstClr>
                </a:solidFill>
              </a:rPr>
              <a:pPr/>
              <a:t>18/11/18</a:t>
            </a:fld>
            <a:endParaRPr lang="nl-NL">
              <a:solidFill>
                <a:prstClr val="black">
                  <a:tint val="75000"/>
                </a:prstClr>
              </a:solidFill>
            </a:endParaRPr>
          </a:p>
        </p:txBody>
      </p:sp>
      <p:sp>
        <p:nvSpPr>
          <p:cNvPr id="5" name="Footer Placeholder 4"/>
          <p:cNvSpPr>
            <a:spLocks noGrp="1"/>
          </p:cNvSpPr>
          <p:nvPr>
            <p:ph type="ftr" sz="quarter" idx="11"/>
          </p:nvPr>
        </p:nvSpPr>
        <p:spPr/>
        <p:txBody>
          <a:bodyPr/>
          <a:lstStyle/>
          <a:p>
            <a:r>
              <a:rPr lang="nl-NL">
                <a:solidFill>
                  <a:srgbClr val="9BBB59">
                    <a:lumMod val="50000"/>
                  </a:srgbClr>
                </a:solidFill>
              </a:rPr>
              <a:t>Kick-Off TWIGA</a:t>
            </a:r>
          </a:p>
        </p:txBody>
      </p:sp>
      <p:sp>
        <p:nvSpPr>
          <p:cNvPr id="6" name="Slide Number Placeholder 5"/>
          <p:cNvSpPr>
            <a:spLocks noGrp="1"/>
          </p:cNvSpPr>
          <p:nvPr>
            <p:ph type="sldNum" sz="quarter" idx="12"/>
          </p:nvPr>
        </p:nvSpPr>
        <p:spPr/>
        <p:txBody>
          <a:bodyPr/>
          <a:lstStyle/>
          <a:p>
            <a:fld id="{7AD4D16B-8F73-4007-89A9-D7C227B0A857}"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p14="http://schemas.microsoft.com/office/powerpoint/2010/main" val="32625362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CA6CC59A-3D33-44CF-9F14-67C30921F146}" type="datetime1">
              <a:rPr lang="nl-NL" smtClean="0">
                <a:solidFill>
                  <a:prstClr val="black">
                    <a:tint val="75000"/>
                  </a:prstClr>
                </a:solidFill>
              </a:rPr>
              <a:pPr/>
              <a:t>18/11/18</a:t>
            </a:fld>
            <a:endParaRPr lang="nl-NL">
              <a:solidFill>
                <a:prstClr val="black">
                  <a:tint val="75000"/>
                </a:prstClr>
              </a:solidFill>
            </a:endParaRPr>
          </a:p>
        </p:txBody>
      </p:sp>
      <p:sp>
        <p:nvSpPr>
          <p:cNvPr id="5" name="Footer Placeholder 4"/>
          <p:cNvSpPr>
            <a:spLocks noGrp="1"/>
          </p:cNvSpPr>
          <p:nvPr>
            <p:ph type="ftr" sz="quarter" idx="11"/>
          </p:nvPr>
        </p:nvSpPr>
        <p:spPr/>
        <p:txBody>
          <a:bodyPr/>
          <a:lstStyle/>
          <a:p>
            <a:r>
              <a:rPr lang="nl-NL">
                <a:solidFill>
                  <a:srgbClr val="9BBB59">
                    <a:lumMod val="50000"/>
                  </a:srgbClr>
                </a:solidFill>
              </a:rPr>
              <a:t>Kick-Off TWIGA</a:t>
            </a:r>
          </a:p>
        </p:txBody>
      </p:sp>
      <p:sp>
        <p:nvSpPr>
          <p:cNvPr id="6" name="Slide Number Placeholder 5"/>
          <p:cNvSpPr>
            <a:spLocks noGrp="1"/>
          </p:cNvSpPr>
          <p:nvPr>
            <p:ph type="sldNum" sz="quarter" idx="12"/>
          </p:nvPr>
        </p:nvSpPr>
        <p:spPr/>
        <p:txBody>
          <a:bodyPr/>
          <a:lstStyle/>
          <a:p>
            <a:fld id="{7AD4D16B-8F73-4007-89A9-D7C227B0A857}"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p14="http://schemas.microsoft.com/office/powerpoint/2010/main" val="2022234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nl-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p:cNvSpPr>
            <a:spLocks noGrp="1"/>
          </p:cNvSpPr>
          <p:nvPr>
            <p:ph type="dt" sz="half" idx="10"/>
          </p:nvPr>
        </p:nvSpPr>
        <p:spPr/>
        <p:txBody>
          <a:bodyPr/>
          <a:lstStyle/>
          <a:p>
            <a:fld id="{DC206DDE-6FF9-4C80-BBEF-8A7797C04F21}" type="datetime1">
              <a:rPr lang="nl-NL" smtClean="0"/>
              <a:t>18/11/18</a:t>
            </a:fld>
            <a:endParaRPr lang="nl-NL"/>
          </a:p>
        </p:txBody>
      </p:sp>
      <p:sp>
        <p:nvSpPr>
          <p:cNvPr id="8" name="Footer Placeholder 7"/>
          <p:cNvSpPr>
            <a:spLocks noGrp="1"/>
          </p:cNvSpPr>
          <p:nvPr>
            <p:ph type="ftr" sz="quarter" idx="11"/>
          </p:nvPr>
        </p:nvSpPr>
        <p:spPr/>
        <p:txBody>
          <a:bodyPr/>
          <a:lstStyle/>
          <a:p>
            <a:r>
              <a:rPr lang="nl-NL"/>
              <a:t>Kick-Off TWIGA</a:t>
            </a:r>
          </a:p>
        </p:txBody>
      </p:sp>
      <p:sp>
        <p:nvSpPr>
          <p:cNvPr id="9" name="Slide Number Placeholder 8"/>
          <p:cNvSpPr>
            <a:spLocks noGrp="1"/>
          </p:cNvSpPr>
          <p:nvPr>
            <p:ph type="sldNum" sz="quarter" idx="12"/>
          </p:nvPr>
        </p:nvSpPr>
        <p:spPr/>
        <p:txBody>
          <a:bodyPr/>
          <a:lstStyle/>
          <a:p>
            <a:fld id="{7AD4D16B-8F73-4007-89A9-D7C227B0A857}" type="slidenum">
              <a:rPr lang="nl-NL" smtClean="0"/>
              <a:t>‹#›</a:t>
            </a:fld>
            <a:endParaRPr lang="nl-NL"/>
          </a:p>
        </p:txBody>
      </p:sp>
    </p:spTree>
    <p:extLst>
      <p:ext uri="{BB962C8B-B14F-4D97-AF65-F5344CB8AC3E}">
        <p14:creationId xmlns:p14="http://schemas.microsoft.com/office/powerpoint/2010/main" val="1207559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Date Placeholder 2"/>
          <p:cNvSpPr>
            <a:spLocks noGrp="1"/>
          </p:cNvSpPr>
          <p:nvPr>
            <p:ph type="dt" sz="half" idx="10"/>
          </p:nvPr>
        </p:nvSpPr>
        <p:spPr/>
        <p:txBody>
          <a:bodyPr/>
          <a:lstStyle/>
          <a:p>
            <a:fld id="{0433CC12-C271-45B2-8F6B-B2C25979C711}" type="datetime1">
              <a:rPr lang="nl-NL" smtClean="0"/>
              <a:t>18/11/18</a:t>
            </a:fld>
            <a:endParaRPr lang="nl-NL"/>
          </a:p>
        </p:txBody>
      </p:sp>
      <p:sp>
        <p:nvSpPr>
          <p:cNvPr id="4" name="Footer Placeholder 3"/>
          <p:cNvSpPr>
            <a:spLocks noGrp="1"/>
          </p:cNvSpPr>
          <p:nvPr>
            <p:ph type="ftr" sz="quarter" idx="11"/>
          </p:nvPr>
        </p:nvSpPr>
        <p:spPr/>
        <p:txBody>
          <a:bodyPr/>
          <a:lstStyle/>
          <a:p>
            <a:r>
              <a:rPr lang="nl-NL"/>
              <a:t>Kick-Off TWIGA</a:t>
            </a:r>
          </a:p>
        </p:txBody>
      </p:sp>
      <p:sp>
        <p:nvSpPr>
          <p:cNvPr id="5" name="Slide Number Placeholder 4"/>
          <p:cNvSpPr>
            <a:spLocks noGrp="1"/>
          </p:cNvSpPr>
          <p:nvPr>
            <p:ph type="sldNum" sz="quarter" idx="12"/>
          </p:nvPr>
        </p:nvSpPr>
        <p:spPr/>
        <p:txBody>
          <a:bodyPr/>
          <a:lstStyle/>
          <a:p>
            <a:fld id="{7AD4D16B-8F73-4007-89A9-D7C227B0A857}" type="slidenum">
              <a:rPr lang="nl-NL" smtClean="0"/>
              <a:t>‹#›</a:t>
            </a:fld>
            <a:endParaRPr lang="nl-NL"/>
          </a:p>
        </p:txBody>
      </p:sp>
    </p:spTree>
    <p:extLst>
      <p:ext uri="{BB962C8B-B14F-4D97-AF65-F5344CB8AC3E}">
        <p14:creationId xmlns:p14="http://schemas.microsoft.com/office/powerpoint/2010/main" val="3313980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A88328-FB02-4A5D-9E5E-36B66E8F3E9C}" type="datetime1">
              <a:rPr lang="nl-NL" smtClean="0"/>
              <a:t>18/11/18</a:t>
            </a:fld>
            <a:endParaRPr lang="nl-NL"/>
          </a:p>
        </p:txBody>
      </p:sp>
      <p:sp>
        <p:nvSpPr>
          <p:cNvPr id="3" name="Footer Placeholder 2"/>
          <p:cNvSpPr>
            <a:spLocks noGrp="1"/>
          </p:cNvSpPr>
          <p:nvPr>
            <p:ph type="ftr" sz="quarter" idx="11"/>
          </p:nvPr>
        </p:nvSpPr>
        <p:spPr/>
        <p:txBody>
          <a:bodyPr/>
          <a:lstStyle/>
          <a:p>
            <a:r>
              <a:rPr lang="nl-NL"/>
              <a:t>Kick-Off TWIGA</a:t>
            </a:r>
          </a:p>
        </p:txBody>
      </p:sp>
      <p:sp>
        <p:nvSpPr>
          <p:cNvPr id="4" name="Slide Number Placeholder 3"/>
          <p:cNvSpPr>
            <a:spLocks noGrp="1"/>
          </p:cNvSpPr>
          <p:nvPr>
            <p:ph type="sldNum" sz="quarter" idx="12"/>
          </p:nvPr>
        </p:nvSpPr>
        <p:spPr/>
        <p:txBody>
          <a:bodyPr/>
          <a:lstStyle/>
          <a:p>
            <a:fld id="{7AD4D16B-8F73-4007-89A9-D7C227B0A857}" type="slidenum">
              <a:rPr lang="nl-NL" smtClean="0"/>
              <a:t>‹#›</a:t>
            </a:fld>
            <a:endParaRPr lang="nl-NL"/>
          </a:p>
        </p:txBody>
      </p:sp>
    </p:spTree>
    <p:extLst>
      <p:ext uri="{BB962C8B-B14F-4D97-AF65-F5344CB8AC3E}">
        <p14:creationId xmlns:p14="http://schemas.microsoft.com/office/powerpoint/2010/main" val="2342525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nl-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D43545-8064-412D-8EF2-4D701142432F}" type="datetime1">
              <a:rPr lang="nl-NL" smtClean="0"/>
              <a:t>18/11/18</a:t>
            </a:fld>
            <a:endParaRPr lang="nl-NL"/>
          </a:p>
        </p:txBody>
      </p:sp>
      <p:sp>
        <p:nvSpPr>
          <p:cNvPr id="6" name="Footer Placeholder 5"/>
          <p:cNvSpPr>
            <a:spLocks noGrp="1"/>
          </p:cNvSpPr>
          <p:nvPr>
            <p:ph type="ftr" sz="quarter" idx="11"/>
          </p:nvPr>
        </p:nvSpPr>
        <p:spPr/>
        <p:txBody>
          <a:bodyPr/>
          <a:lstStyle/>
          <a:p>
            <a:r>
              <a:rPr lang="nl-NL"/>
              <a:t>Kick-Off TWIGA</a:t>
            </a:r>
          </a:p>
        </p:txBody>
      </p:sp>
      <p:sp>
        <p:nvSpPr>
          <p:cNvPr id="7" name="Slide Number Placeholder 6"/>
          <p:cNvSpPr>
            <a:spLocks noGrp="1"/>
          </p:cNvSpPr>
          <p:nvPr>
            <p:ph type="sldNum" sz="quarter" idx="12"/>
          </p:nvPr>
        </p:nvSpPr>
        <p:spPr/>
        <p:txBody>
          <a:bodyPr/>
          <a:lstStyle/>
          <a:p>
            <a:fld id="{7AD4D16B-8F73-4007-89A9-D7C227B0A857}" type="slidenum">
              <a:rPr lang="nl-NL" smtClean="0"/>
              <a:t>‹#›</a:t>
            </a:fld>
            <a:endParaRPr lang="nl-NL"/>
          </a:p>
        </p:txBody>
      </p:sp>
    </p:spTree>
    <p:extLst>
      <p:ext uri="{BB962C8B-B14F-4D97-AF65-F5344CB8AC3E}">
        <p14:creationId xmlns:p14="http://schemas.microsoft.com/office/powerpoint/2010/main" val="791211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2D3942-90F5-41BC-A7DD-FB35A5985B82}" type="datetime1">
              <a:rPr lang="nl-NL" smtClean="0"/>
              <a:t>18/11/18</a:t>
            </a:fld>
            <a:endParaRPr lang="nl-NL"/>
          </a:p>
        </p:txBody>
      </p:sp>
      <p:sp>
        <p:nvSpPr>
          <p:cNvPr id="6" name="Footer Placeholder 5"/>
          <p:cNvSpPr>
            <a:spLocks noGrp="1"/>
          </p:cNvSpPr>
          <p:nvPr>
            <p:ph type="ftr" sz="quarter" idx="11"/>
          </p:nvPr>
        </p:nvSpPr>
        <p:spPr/>
        <p:txBody>
          <a:bodyPr/>
          <a:lstStyle/>
          <a:p>
            <a:r>
              <a:rPr lang="nl-NL"/>
              <a:t>Kick-Off TWIGA</a:t>
            </a:r>
          </a:p>
        </p:txBody>
      </p:sp>
      <p:sp>
        <p:nvSpPr>
          <p:cNvPr id="7" name="Slide Number Placeholder 6"/>
          <p:cNvSpPr>
            <a:spLocks noGrp="1"/>
          </p:cNvSpPr>
          <p:nvPr>
            <p:ph type="sldNum" sz="quarter" idx="12"/>
          </p:nvPr>
        </p:nvSpPr>
        <p:spPr/>
        <p:txBody>
          <a:bodyPr/>
          <a:lstStyle/>
          <a:p>
            <a:fld id="{7AD4D16B-8F73-4007-89A9-D7C227B0A857}" type="slidenum">
              <a:rPr lang="nl-NL" smtClean="0"/>
              <a:t>‹#›</a:t>
            </a:fld>
            <a:endParaRPr lang="nl-NL"/>
          </a:p>
        </p:txBody>
      </p:sp>
    </p:spTree>
    <p:extLst>
      <p:ext uri="{BB962C8B-B14F-4D97-AF65-F5344CB8AC3E}">
        <p14:creationId xmlns:p14="http://schemas.microsoft.com/office/powerpoint/2010/main" val="54366404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theme" Target="../theme/theme2.xml"/><Relationship Id="rId15" Type="http://schemas.openxmlformats.org/officeDocument/2006/relationships/image" Target="../media/image1.jpeg"/><Relationship Id="rId16"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3" Type="http://schemas.openxmlformats.org/officeDocument/2006/relationships/image" Target="../media/image3.png"/><Relationship Id="rId14" Type="http://schemas.openxmlformats.org/officeDocument/2006/relationships/image" Target="../media/image4.png"/><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theme" Target="../theme/theme4.xml"/><Relationship Id="rId13" Type="http://schemas.openxmlformats.org/officeDocument/2006/relationships/image" Target="../media/image3.png"/><Relationship Id="rId14" Type="http://schemas.openxmlformats.org/officeDocument/2006/relationships/image" Target="../media/image4.png"/><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nl-NL"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NL"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1">
                <a:solidFill>
                  <a:schemeClr val="accent3">
                    <a:lumMod val="50000"/>
                  </a:schemeClr>
                </a:solidFill>
              </a:defRPr>
            </a:lvl1pPr>
          </a:lstStyle>
          <a:p>
            <a:r>
              <a:rPr lang="nl-NL" dirty="0"/>
              <a:t>Kick-Off TWIGA</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D4D16B-8F73-4007-89A9-D7C227B0A857}" type="slidenum">
              <a:rPr lang="nl-NL" smtClean="0"/>
              <a:t>‹#›</a:t>
            </a:fld>
            <a:endParaRPr lang="nl-NL"/>
          </a:p>
        </p:txBody>
      </p:sp>
    </p:spTree>
    <p:extLst>
      <p:ext uri="{BB962C8B-B14F-4D97-AF65-F5344CB8AC3E}">
        <p14:creationId xmlns:p14="http://schemas.microsoft.com/office/powerpoint/2010/main" val="42361539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accent3">
              <a:lumMod val="50000"/>
            </a:schemeClr>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6" name="Rectangle 22"/>
          <p:cNvSpPr>
            <a:spLocks noChangeArrowheads="1"/>
          </p:cNvSpPr>
          <p:nvPr/>
        </p:nvSpPr>
        <p:spPr bwMode="auto">
          <a:xfrm>
            <a:off x="0" y="6102350"/>
            <a:ext cx="9144000" cy="755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b="1">
              <a:solidFill>
                <a:srgbClr val="000000"/>
              </a:solidFill>
            </a:endParaRPr>
          </a:p>
        </p:txBody>
      </p:sp>
      <p:pic>
        <p:nvPicPr>
          <p:cNvPr id="1059" name="Picture 35"/>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7010400" y="6102350"/>
            <a:ext cx="193675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
                <a:solidFill>
                  <a:schemeClr val="bg1"/>
                </a:solidFill>
                <a:miter lim="800000"/>
                <a:headEnd/>
                <a:tailEnd/>
              </a14:hiddenLine>
            </a:ext>
          </a:extLst>
        </p:spPr>
      </p:pic>
      <p:sp>
        <p:nvSpPr>
          <p:cNvPr id="1047" name="Rectangle 23"/>
          <p:cNvSpPr>
            <a:spLocks noChangeArrowheads="1"/>
          </p:cNvSpPr>
          <p:nvPr/>
        </p:nvSpPr>
        <p:spPr bwMode="ltGray">
          <a:xfrm>
            <a:off x="0" y="5638800"/>
            <a:ext cx="9144000" cy="287338"/>
          </a:xfrm>
          <a:prstGeom prst="rect">
            <a:avLst/>
          </a:prstGeom>
          <a:solidFill>
            <a:srgbClr val="0099CC"/>
          </a:solidFill>
          <a:ln w="95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nl-NL" altLang="en-US" sz="2400">
              <a:solidFill>
                <a:srgbClr val="808080"/>
              </a:solidFill>
              <a:latin typeface="Times" panose="02020603050405020304" pitchFamily="18" charset="0"/>
            </a:endParaRPr>
          </a:p>
        </p:txBody>
      </p:sp>
      <p:sp>
        <p:nvSpPr>
          <p:cNvPr id="1031" name="Rectangle 7"/>
          <p:cNvSpPr>
            <a:spLocks noGrp="1" noChangeArrowheads="1"/>
          </p:cNvSpPr>
          <p:nvPr>
            <p:ph type="title"/>
          </p:nvPr>
        </p:nvSpPr>
        <p:spPr bwMode="auto">
          <a:xfrm>
            <a:off x="762000" y="358775"/>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p>
            <a:pPr lvl="0"/>
            <a:r>
              <a:rPr lang="en-US" altLang="en-US"/>
              <a:t>Click to edit Master title style</a:t>
            </a:r>
          </a:p>
        </p:txBody>
      </p:sp>
      <p:sp>
        <p:nvSpPr>
          <p:cNvPr id="1032" name="Rectangle 8"/>
          <p:cNvSpPr>
            <a:spLocks noGrp="1" noChangeArrowheads="1"/>
          </p:cNvSpPr>
          <p:nvPr>
            <p:ph type="body" idx="1"/>
          </p:nvPr>
        </p:nvSpPr>
        <p:spPr bwMode="auto">
          <a:xfrm>
            <a:off x="762000" y="1828800"/>
            <a:ext cx="7772400" cy="377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9" name="Rectangle 15"/>
          <p:cNvSpPr>
            <a:spLocks noGrp="1" noChangeArrowheads="1"/>
          </p:cNvSpPr>
          <p:nvPr>
            <p:ph type="sldNum" sz="quarter" idx="4"/>
          </p:nvPr>
        </p:nvSpPr>
        <p:spPr bwMode="black">
          <a:xfrm>
            <a:off x="6477000" y="57150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lvl1pPr algn="r">
              <a:defRPr sz="1000" b="0"/>
            </a:lvl1pPr>
          </a:lstStyle>
          <a:p>
            <a:pPr eaLnBrk="0" fontAlgn="base" hangingPunct="0">
              <a:spcBef>
                <a:spcPct val="0"/>
              </a:spcBef>
              <a:spcAft>
                <a:spcPct val="0"/>
              </a:spcAft>
            </a:pPr>
            <a:fld id="{DB80B112-2CF9-451C-9ED5-8CFFB802DD8F}" type="slidenum">
              <a:rPr lang="en-US" altLang="en-US">
                <a:solidFill>
                  <a:srgbClr val="000000"/>
                </a:solidFill>
              </a:rPr>
              <a:pPr eaLnBrk="0" fontAlgn="base" hangingPunct="0">
                <a:spcBef>
                  <a:spcPct val="0"/>
                </a:spcBef>
                <a:spcAft>
                  <a:spcPct val="0"/>
                </a:spcAft>
              </a:pPr>
              <a:t>‹#›</a:t>
            </a:fld>
            <a:endParaRPr lang="en-US" altLang="en-US">
              <a:solidFill>
                <a:srgbClr val="000000"/>
              </a:solidFill>
            </a:endParaRPr>
          </a:p>
        </p:txBody>
      </p:sp>
      <p:sp>
        <p:nvSpPr>
          <p:cNvPr id="1062" name="Rectangle 38"/>
          <p:cNvSpPr>
            <a:spLocks noChangeArrowheads="1"/>
          </p:cNvSpPr>
          <p:nvPr/>
        </p:nvSpPr>
        <p:spPr bwMode="auto">
          <a:xfrm>
            <a:off x="2057400" y="6019800"/>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lvl1pPr marL="342900" indent="-342900">
              <a:spcBef>
                <a:spcPct val="20000"/>
              </a:spcBef>
              <a:buFont typeface="Times" panose="02020603050405020304" pitchFamily="18" charset="0"/>
              <a:defRPr b="1">
                <a:solidFill>
                  <a:schemeClr val="tx1"/>
                </a:solidFill>
                <a:latin typeface="Tahoma" panose="020B0604030504040204" pitchFamily="34" charset="0"/>
              </a:defRPr>
            </a:lvl1pPr>
            <a:lvl2pPr marL="742950" indent="-285750">
              <a:spcBef>
                <a:spcPct val="20000"/>
              </a:spcBef>
              <a:buFont typeface="Times" panose="02020603050405020304" pitchFamily="18" charset="0"/>
              <a:buChar char="•"/>
              <a:defRPr sz="2400">
                <a:solidFill>
                  <a:schemeClr val="tx1"/>
                </a:solidFill>
                <a:latin typeface="Tahoma" panose="020B0604030504040204" pitchFamily="34" charset="0"/>
              </a:defRPr>
            </a:lvl2pPr>
            <a:lvl3pPr marL="1143000" indent="-228600">
              <a:spcBef>
                <a:spcPct val="20000"/>
              </a:spcBef>
              <a:buFont typeface="Times" panose="02020603050405020304" pitchFamily="18" charset="0"/>
              <a:buChar char="•"/>
              <a:defRPr sz="2400">
                <a:solidFill>
                  <a:schemeClr val="tx1"/>
                </a:solidFill>
                <a:latin typeface="Tahoma" panose="020B0604030504040204" pitchFamily="34" charset="0"/>
              </a:defRPr>
            </a:lvl3pPr>
            <a:lvl4pPr marL="1600200" indent="-228600">
              <a:spcBef>
                <a:spcPct val="20000"/>
              </a:spcBef>
              <a:buFont typeface="Times" panose="02020603050405020304" pitchFamily="18" charset="0"/>
              <a:buChar char="•"/>
              <a:defRPr sz="2400">
                <a:solidFill>
                  <a:schemeClr val="tx1"/>
                </a:solidFill>
                <a:latin typeface="Tahoma" panose="020B0604030504040204" pitchFamily="34" charset="0"/>
              </a:defRPr>
            </a:lvl4pPr>
            <a:lvl5pPr marL="2057400" indent="-228600">
              <a:spcBef>
                <a:spcPct val="20000"/>
              </a:spcBef>
              <a:buFont typeface="Times" panose="02020603050405020304" pitchFamily="18" charset="0"/>
              <a:buChar char="•"/>
              <a:defRPr sz="2400">
                <a:solidFill>
                  <a:schemeClr val="tx1"/>
                </a:solidFill>
                <a:latin typeface="Tahoma" panose="020B0604030504040204" pitchFamily="34" charset="0"/>
              </a:defRPr>
            </a:lvl5pPr>
            <a:lvl6pPr marL="2514600" indent="-228600" fontAlgn="base">
              <a:spcBef>
                <a:spcPct val="20000"/>
              </a:spcBef>
              <a:spcAft>
                <a:spcPct val="0"/>
              </a:spcAft>
              <a:buFont typeface="Times" panose="02020603050405020304" pitchFamily="18" charset="0"/>
              <a:buChar char="•"/>
              <a:defRPr sz="2400">
                <a:solidFill>
                  <a:schemeClr val="tx1"/>
                </a:solidFill>
                <a:latin typeface="Tahoma" panose="020B0604030504040204" pitchFamily="34" charset="0"/>
              </a:defRPr>
            </a:lvl6pPr>
            <a:lvl7pPr marL="2971800" indent="-228600" fontAlgn="base">
              <a:spcBef>
                <a:spcPct val="20000"/>
              </a:spcBef>
              <a:spcAft>
                <a:spcPct val="0"/>
              </a:spcAft>
              <a:buFont typeface="Times" panose="02020603050405020304" pitchFamily="18" charset="0"/>
              <a:buChar char="•"/>
              <a:defRPr sz="2400">
                <a:solidFill>
                  <a:schemeClr val="tx1"/>
                </a:solidFill>
                <a:latin typeface="Tahoma" panose="020B0604030504040204" pitchFamily="34" charset="0"/>
              </a:defRPr>
            </a:lvl7pPr>
            <a:lvl8pPr marL="3429000" indent="-228600" fontAlgn="base">
              <a:spcBef>
                <a:spcPct val="20000"/>
              </a:spcBef>
              <a:spcAft>
                <a:spcPct val="0"/>
              </a:spcAft>
              <a:buFont typeface="Times" panose="02020603050405020304" pitchFamily="18" charset="0"/>
              <a:buChar char="•"/>
              <a:defRPr sz="2400">
                <a:solidFill>
                  <a:schemeClr val="tx1"/>
                </a:solidFill>
                <a:latin typeface="Tahoma" panose="020B0604030504040204" pitchFamily="34" charset="0"/>
              </a:defRPr>
            </a:lvl8pPr>
            <a:lvl9pPr marL="3886200" indent="-228600" fontAlgn="base">
              <a:spcBef>
                <a:spcPct val="20000"/>
              </a:spcBef>
              <a:spcAft>
                <a:spcPct val="0"/>
              </a:spcAft>
              <a:buFont typeface="Times" panose="02020603050405020304" pitchFamily="18" charset="0"/>
              <a:buChar char="•"/>
              <a:defRPr sz="2400">
                <a:solidFill>
                  <a:schemeClr val="tx1"/>
                </a:solidFill>
                <a:latin typeface="Tahoma" panose="020B0604030504040204" pitchFamily="34" charset="0"/>
              </a:defRPr>
            </a:lvl9pPr>
          </a:lstStyle>
          <a:p>
            <a:pPr fontAlgn="base">
              <a:spcAft>
                <a:spcPct val="0"/>
              </a:spcAft>
            </a:pPr>
            <a:endParaRPr lang="en-US" altLang="en-US" dirty="0">
              <a:solidFill>
                <a:srgbClr val="000000"/>
              </a:solidFill>
            </a:endParaRPr>
          </a:p>
        </p:txBody>
      </p:sp>
      <p:pic>
        <p:nvPicPr>
          <p:cNvPr id="1071" name="Picture 47"/>
          <p:cNvPicPr>
            <a:picLocks noChangeAspect="1" noChangeArrowheads="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192088" y="5943600"/>
            <a:ext cx="87471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49480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l" rtl="0" fontAlgn="base">
        <a:spcBef>
          <a:spcPct val="0"/>
        </a:spcBef>
        <a:spcAft>
          <a:spcPct val="0"/>
        </a:spcAft>
        <a:defRPr sz="3200" b="1" kern="1200">
          <a:solidFill>
            <a:srgbClr val="0099CC"/>
          </a:solidFill>
          <a:latin typeface="+mj-lt"/>
          <a:ea typeface="+mj-ea"/>
          <a:cs typeface="+mj-cs"/>
        </a:defRPr>
      </a:lvl1pPr>
      <a:lvl2pPr algn="l" rtl="0" fontAlgn="base">
        <a:spcBef>
          <a:spcPct val="0"/>
        </a:spcBef>
        <a:spcAft>
          <a:spcPct val="0"/>
        </a:spcAft>
        <a:defRPr sz="3200" b="1">
          <a:solidFill>
            <a:srgbClr val="0099CC"/>
          </a:solidFill>
          <a:latin typeface="Tahoma" panose="020B0604030504040204" pitchFamily="34" charset="0"/>
        </a:defRPr>
      </a:lvl2pPr>
      <a:lvl3pPr algn="l" rtl="0" fontAlgn="base">
        <a:spcBef>
          <a:spcPct val="0"/>
        </a:spcBef>
        <a:spcAft>
          <a:spcPct val="0"/>
        </a:spcAft>
        <a:defRPr sz="3200" b="1">
          <a:solidFill>
            <a:srgbClr val="0099CC"/>
          </a:solidFill>
          <a:latin typeface="Tahoma" panose="020B0604030504040204" pitchFamily="34" charset="0"/>
        </a:defRPr>
      </a:lvl3pPr>
      <a:lvl4pPr algn="l" rtl="0" fontAlgn="base">
        <a:spcBef>
          <a:spcPct val="0"/>
        </a:spcBef>
        <a:spcAft>
          <a:spcPct val="0"/>
        </a:spcAft>
        <a:defRPr sz="3200" b="1">
          <a:solidFill>
            <a:srgbClr val="0099CC"/>
          </a:solidFill>
          <a:latin typeface="Tahoma" panose="020B0604030504040204" pitchFamily="34" charset="0"/>
        </a:defRPr>
      </a:lvl4pPr>
      <a:lvl5pPr algn="l" rtl="0" fontAlgn="base">
        <a:spcBef>
          <a:spcPct val="0"/>
        </a:spcBef>
        <a:spcAft>
          <a:spcPct val="0"/>
        </a:spcAft>
        <a:defRPr sz="3200" b="1">
          <a:solidFill>
            <a:srgbClr val="0099CC"/>
          </a:solidFill>
          <a:latin typeface="Tahoma" panose="020B0604030504040204" pitchFamily="34" charset="0"/>
        </a:defRPr>
      </a:lvl5pPr>
      <a:lvl6pPr marL="457200" algn="l" rtl="0" fontAlgn="base">
        <a:spcBef>
          <a:spcPct val="0"/>
        </a:spcBef>
        <a:spcAft>
          <a:spcPct val="0"/>
        </a:spcAft>
        <a:defRPr sz="3200" b="1">
          <a:solidFill>
            <a:srgbClr val="0099CC"/>
          </a:solidFill>
          <a:latin typeface="Tahoma" panose="020B0604030504040204" pitchFamily="34" charset="0"/>
        </a:defRPr>
      </a:lvl6pPr>
      <a:lvl7pPr marL="914400" algn="l" rtl="0" fontAlgn="base">
        <a:spcBef>
          <a:spcPct val="0"/>
        </a:spcBef>
        <a:spcAft>
          <a:spcPct val="0"/>
        </a:spcAft>
        <a:defRPr sz="3200" b="1">
          <a:solidFill>
            <a:srgbClr val="0099CC"/>
          </a:solidFill>
          <a:latin typeface="Tahoma" panose="020B0604030504040204" pitchFamily="34" charset="0"/>
        </a:defRPr>
      </a:lvl7pPr>
      <a:lvl8pPr marL="1371600" algn="l" rtl="0" fontAlgn="base">
        <a:spcBef>
          <a:spcPct val="0"/>
        </a:spcBef>
        <a:spcAft>
          <a:spcPct val="0"/>
        </a:spcAft>
        <a:defRPr sz="3200" b="1">
          <a:solidFill>
            <a:srgbClr val="0099CC"/>
          </a:solidFill>
          <a:latin typeface="Tahoma" panose="020B0604030504040204" pitchFamily="34" charset="0"/>
        </a:defRPr>
      </a:lvl8pPr>
      <a:lvl9pPr marL="1828800" algn="l" rtl="0" fontAlgn="base">
        <a:spcBef>
          <a:spcPct val="0"/>
        </a:spcBef>
        <a:spcAft>
          <a:spcPct val="0"/>
        </a:spcAft>
        <a:defRPr sz="3200" b="1">
          <a:solidFill>
            <a:srgbClr val="0099CC"/>
          </a:solidFill>
          <a:latin typeface="Tahoma" panose="020B0604030504040204" pitchFamily="34" charset="0"/>
        </a:defRPr>
      </a:lvl9pPr>
    </p:titleStyle>
    <p:bodyStyle>
      <a:lvl1pPr marL="342900" indent="-342900" algn="l" rtl="0" fontAlgn="base">
        <a:spcBef>
          <a:spcPct val="20000"/>
        </a:spcBef>
        <a:spcAft>
          <a:spcPct val="0"/>
        </a:spcAft>
        <a:buFont typeface="Times" panose="02020603050405020304" pitchFamily="18" charset="0"/>
        <a:defRPr b="1" kern="1200">
          <a:solidFill>
            <a:schemeClr val="tx1"/>
          </a:solidFill>
          <a:latin typeface="+mn-lt"/>
          <a:ea typeface="+mn-ea"/>
          <a:cs typeface="+mn-cs"/>
        </a:defRPr>
      </a:lvl1pPr>
      <a:lvl2pPr marL="742950" indent="-285750" algn="l" rtl="0" fontAlgn="base">
        <a:spcBef>
          <a:spcPct val="20000"/>
        </a:spcBef>
        <a:spcAft>
          <a:spcPct val="0"/>
        </a:spcAft>
        <a:buFont typeface="Times" panose="02020603050405020304" pitchFamily="18" charset="0"/>
        <a:buChar char="•"/>
        <a:defRPr sz="2400" kern="1200">
          <a:solidFill>
            <a:schemeClr val="tx1"/>
          </a:solidFill>
          <a:latin typeface="+mn-lt"/>
          <a:ea typeface="+mn-ea"/>
          <a:cs typeface="+mn-cs"/>
        </a:defRPr>
      </a:lvl2pPr>
      <a:lvl3pPr marL="1143000" indent="-228600" algn="l" rtl="0" fontAlgn="base">
        <a:spcBef>
          <a:spcPct val="20000"/>
        </a:spcBef>
        <a:spcAft>
          <a:spcPct val="0"/>
        </a:spcAft>
        <a:buFont typeface="Times" panose="02020603050405020304" pitchFamily="18"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Times" panose="02020603050405020304" pitchFamily="18" charset="0"/>
        <a:buChar char="•"/>
        <a:defRPr sz="2400" kern="1200">
          <a:solidFill>
            <a:schemeClr val="tx1"/>
          </a:solidFill>
          <a:latin typeface="+mn-lt"/>
          <a:ea typeface="+mn-ea"/>
          <a:cs typeface="+mn-cs"/>
        </a:defRPr>
      </a:lvl4pPr>
      <a:lvl5pPr marL="2057400" indent="-228600" algn="l" rtl="0" fontAlgn="base">
        <a:spcBef>
          <a:spcPct val="20000"/>
        </a:spcBef>
        <a:spcAft>
          <a:spcPct val="0"/>
        </a:spcAft>
        <a:buFont typeface="Times" panose="02020603050405020304" pitchFamily="18"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nl-NL"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NL"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1">
                <a:solidFill>
                  <a:schemeClr val="accent3">
                    <a:lumMod val="50000"/>
                  </a:schemeClr>
                </a:solidFill>
              </a:defRPr>
            </a:lvl1pPr>
          </a:lstStyle>
          <a:p>
            <a:r>
              <a:rPr lang="nl-NL" dirty="0">
                <a:solidFill>
                  <a:srgbClr val="9BBB59">
                    <a:lumMod val="50000"/>
                  </a:srgbClr>
                </a:solidFill>
              </a:rPr>
              <a:t>Kick-Off TWIGA</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D4D16B-8F73-4007-89A9-D7C227B0A857}" type="slidenum">
              <a:rPr lang="nl-NL" smtClean="0">
                <a:solidFill>
                  <a:prstClr val="black">
                    <a:tint val="75000"/>
                  </a:prstClr>
                </a:solidFill>
              </a:rPr>
              <a:pPr/>
              <a:t>‹#›</a:t>
            </a:fld>
            <a:endParaRPr lang="nl-NL">
              <a:solidFill>
                <a:prstClr val="black">
                  <a:tint val="75000"/>
                </a:prstClr>
              </a:solidFill>
            </a:endParaRPr>
          </a:p>
        </p:txBody>
      </p:sp>
      <p:pic>
        <p:nvPicPr>
          <p:cNvPr id="7" name="Picture 2"/>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525574" y="6105112"/>
            <a:ext cx="748645" cy="503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1274219" y="6058682"/>
            <a:ext cx="970936" cy="727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889974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lvl1pPr algn="ctr" defTabSz="914400" rtl="0" eaLnBrk="1" latinLnBrk="0" hangingPunct="1">
        <a:spcBef>
          <a:spcPct val="0"/>
        </a:spcBef>
        <a:buNone/>
        <a:defRPr sz="4400" kern="1200">
          <a:solidFill>
            <a:schemeClr val="accent3">
              <a:lumMod val="50000"/>
            </a:schemeClr>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nl-NL"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NL"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1">
                <a:solidFill>
                  <a:schemeClr val="accent3">
                    <a:lumMod val="50000"/>
                  </a:schemeClr>
                </a:solidFill>
              </a:defRPr>
            </a:lvl1pPr>
          </a:lstStyle>
          <a:p>
            <a:r>
              <a:rPr lang="nl-NL" dirty="0">
                <a:solidFill>
                  <a:srgbClr val="9BBB59">
                    <a:lumMod val="50000"/>
                  </a:srgbClr>
                </a:solidFill>
              </a:rPr>
              <a:t>Kick-Off TWIGA</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D4D16B-8F73-4007-89A9-D7C227B0A857}" type="slidenum">
              <a:rPr lang="nl-NL" smtClean="0">
                <a:solidFill>
                  <a:prstClr val="black">
                    <a:tint val="75000"/>
                  </a:prstClr>
                </a:solidFill>
              </a:rPr>
              <a:pPr/>
              <a:t>‹#›</a:t>
            </a:fld>
            <a:endParaRPr lang="nl-NL">
              <a:solidFill>
                <a:prstClr val="black">
                  <a:tint val="75000"/>
                </a:prstClr>
              </a:solidFill>
            </a:endParaRPr>
          </a:p>
        </p:txBody>
      </p:sp>
      <p:pic>
        <p:nvPicPr>
          <p:cNvPr id="7" name="Picture 2"/>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525574" y="6105112"/>
            <a:ext cx="748645" cy="503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1274219" y="6058682"/>
            <a:ext cx="970936" cy="727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593646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ftr="0" dt="0"/>
  <p:txStyles>
    <p:titleStyle>
      <a:lvl1pPr algn="ctr" defTabSz="914400" rtl="0" eaLnBrk="1" latinLnBrk="0" hangingPunct="1">
        <a:spcBef>
          <a:spcPct val="0"/>
        </a:spcBef>
        <a:buNone/>
        <a:defRPr sz="4400" kern="1200">
          <a:solidFill>
            <a:schemeClr val="accent3">
              <a:lumMod val="50000"/>
            </a:schemeClr>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g"/><Relationship Id="rId6" Type="http://schemas.openxmlformats.org/officeDocument/2006/relationships/image" Target="../media/image29.jpeg"/><Relationship Id="rId7" Type="http://schemas.openxmlformats.org/officeDocument/2006/relationships/image" Target="../media/image30.jpg"/><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 Id="rId3"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xg-TXAtBSfo&amp;list=PLaHn-LrjZipBSuS7jCJIZe2EOZblk3KBt&amp;index=1" TargetMode="External"/><Relationship Id="rId3" Type="http://schemas.openxmlformats.org/officeDocument/2006/relationships/image" Target="../media/image4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6.xml"/><Relationship Id="rId4" Type="http://schemas.openxmlformats.org/officeDocument/2006/relationships/image" Target="../media/image50.jpeg"/><Relationship Id="rId5" Type="http://schemas.microsoft.com/office/2007/relationships/hdphoto" Target="../media/hdphoto1.wdp"/><Relationship Id="rId6" Type="http://schemas.openxmlformats.org/officeDocument/2006/relationships/image" Target="../media/image51.jpeg"/><Relationship Id="rId7" Type="http://schemas.openxmlformats.org/officeDocument/2006/relationships/image" Target="../media/image52.png"/><Relationship Id="rId8" Type="http://schemas.openxmlformats.org/officeDocument/2006/relationships/image" Target="../media/image53.png"/><Relationship Id="rId9" Type="http://schemas.openxmlformats.org/officeDocument/2006/relationships/image" Target="../media/image54.png"/><Relationship Id="rId1" Type="http://schemas.microsoft.com/office/2007/relationships/media" Target="../media/media1.mp4"/><Relationship Id="rId2" Type="http://schemas.openxmlformats.org/officeDocument/2006/relationships/video" Target="../media/media1.mp4"/></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png"/><Relationship Id="rId1" Type="http://schemas.openxmlformats.org/officeDocument/2006/relationships/slideLayout" Target="../slideLayouts/slideLayout13.xml"/><Relationship Id="rId2" Type="http://schemas.openxmlformats.org/officeDocument/2006/relationships/image" Target="../media/image61.png"/></Relationships>
</file>

<file path=ppt/slides/_rels/slide25.xml.rels><?xml version="1.0" encoding="UTF-8" standalone="yes"?>
<Relationships xmlns="http://schemas.openxmlformats.org/package/2006/relationships"><Relationship Id="rId11" Type="http://schemas.openxmlformats.org/officeDocument/2006/relationships/image" Target="../media/image73.png"/><Relationship Id="rId12" Type="http://schemas.openxmlformats.org/officeDocument/2006/relationships/image" Target="../media/image74.jpeg"/><Relationship Id="rId13" Type="http://schemas.openxmlformats.org/officeDocument/2006/relationships/image" Target="../media/image75.jpeg"/><Relationship Id="rId14" Type="http://schemas.openxmlformats.org/officeDocument/2006/relationships/image" Target="../media/image76.jpeg"/><Relationship Id="rId15"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image" Target="../media/image67.jpeg"/><Relationship Id="rId3" Type="http://schemas.openxmlformats.org/officeDocument/2006/relationships/hyperlink" Target="http://www.tahmo.org/" TargetMode="External"/><Relationship Id="rId4" Type="http://schemas.openxmlformats.org/officeDocument/2006/relationships/hyperlink" Target="http://www.school2school.net/" TargetMode="External"/><Relationship Id="rId5" Type="http://schemas.openxmlformats.org/officeDocument/2006/relationships/hyperlink" Target="mailto:info@tahmo.org" TargetMode="External"/><Relationship Id="rId6" Type="http://schemas.openxmlformats.org/officeDocument/2006/relationships/image" Target="../media/image68.jpg"/><Relationship Id="rId7" Type="http://schemas.openxmlformats.org/officeDocument/2006/relationships/image" Target="../media/image69.jpeg"/><Relationship Id="rId8" Type="http://schemas.openxmlformats.org/officeDocument/2006/relationships/image" Target="../media/image70.jpeg"/><Relationship Id="rId9" Type="http://schemas.openxmlformats.org/officeDocument/2006/relationships/image" Target="../media/image71.jpeg"/><Relationship Id="rId10" Type="http://schemas.openxmlformats.org/officeDocument/2006/relationships/image" Target="../media/image7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emf"/><Relationship Id="rId5" Type="http://schemas.openxmlformats.org/officeDocument/2006/relationships/image" Target="../media/image18.png"/><Relationship Id="rId6" Type="http://schemas.openxmlformats.org/officeDocument/2006/relationships/image" Target="../media/image19.em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37.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22.gif"/><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7" name="TextBox 16"/>
          <p:cNvSpPr txBox="1"/>
          <p:nvPr/>
        </p:nvSpPr>
        <p:spPr>
          <a:xfrm>
            <a:off x="0" y="5445224"/>
            <a:ext cx="9144000" cy="1477328"/>
          </a:xfrm>
          <a:prstGeom prst="rect">
            <a:avLst/>
          </a:prstGeom>
          <a:solidFill>
            <a:schemeClr val="bg1"/>
          </a:solidFill>
        </p:spPr>
        <p:txBody>
          <a:bodyPr wrap="square" rtlCol="0">
            <a:spAutoFit/>
          </a:bodyPr>
          <a:lstStyle/>
          <a:p>
            <a:endParaRPr lang="en-GB" dirty="0"/>
          </a:p>
          <a:p>
            <a:endParaRPr lang="en-GB" dirty="0"/>
          </a:p>
          <a:p>
            <a:endParaRPr lang="en-GB" dirty="0"/>
          </a:p>
          <a:p>
            <a:endParaRPr lang="en-GB" dirty="0"/>
          </a:p>
          <a:p>
            <a:endParaRPr lang="nl-NL" dirty="0"/>
          </a:p>
        </p:txBody>
      </p:sp>
      <p:pic>
        <p:nvPicPr>
          <p:cNvPr id="1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31711" y="5824831"/>
            <a:ext cx="2183544" cy="611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6"/>
          <p:cNvSpPr>
            <a:spLocks noChangeArrowheads="1"/>
          </p:cNvSpPr>
          <p:nvPr/>
        </p:nvSpPr>
        <p:spPr bwMode="auto">
          <a:xfrm>
            <a:off x="0" y="-99392"/>
            <a:ext cx="9144000" cy="1059271"/>
          </a:xfrm>
          <a:prstGeom prst="rect">
            <a:avLst/>
          </a:prstGeom>
          <a:extLst/>
        </p:spPr>
        <p:txBody>
          <a:bodyPr vert="horz" lIns="91440" tIns="45720" rIns="91440" bIns="45720" rtlCol="0" anchor="ctr">
            <a:normAutofit fontScale="82500" lnSpcReduction="20000"/>
          </a:bodyPr>
          <a:lstStyle/>
          <a:p>
            <a:pPr algn="ctr">
              <a:spcBef>
                <a:spcPct val="0"/>
              </a:spcBef>
            </a:pPr>
            <a:r>
              <a:rPr lang="en-US" altLang="en-US" sz="3200" b="1" dirty="0">
                <a:solidFill>
                  <a:schemeClr val="accent3">
                    <a:lumMod val="50000"/>
                  </a:schemeClr>
                </a:solidFill>
                <a:latin typeface="+mj-lt"/>
                <a:ea typeface="+mj-ea"/>
                <a:cs typeface="+mj-cs"/>
              </a:rPr>
              <a:t>ECCAS HYDROMET FORUM and DRR PLATFORM </a:t>
            </a:r>
          </a:p>
          <a:p>
            <a:pPr algn="ctr">
              <a:spcBef>
                <a:spcPct val="0"/>
              </a:spcBef>
            </a:pPr>
            <a:r>
              <a:rPr lang="en-US" altLang="en-US" sz="3200" b="1" dirty="0">
                <a:solidFill>
                  <a:schemeClr val="accent3">
                    <a:lumMod val="50000"/>
                  </a:schemeClr>
                </a:solidFill>
                <a:latin typeface="+mj-lt"/>
                <a:ea typeface="+mj-ea"/>
                <a:cs typeface="+mj-cs"/>
              </a:rPr>
              <a:t>The Role of TAHMO in Africa</a:t>
            </a:r>
          </a:p>
          <a:p>
            <a:pPr algn="ctr">
              <a:spcBef>
                <a:spcPct val="0"/>
              </a:spcBef>
            </a:pPr>
            <a:r>
              <a:rPr lang="en-US" altLang="en-US" sz="3200" b="1" dirty="0">
                <a:solidFill>
                  <a:schemeClr val="accent3">
                    <a:lumMod val="50000"/>
                  </a:schemeClr>
                </a:solidFill>
                <a:latin typeface="+mj-lt"/>
                <a:ea typeface="+mj-ea"/>
                <a:cs typeface="+mj-cs"/>
              </a:rPr>
              <a:t>14 -16 November, 2018. Hotel Boulevard, Libreville, Gabon </a:t>
            </a:r>
          </a:p>
        </p:txBody>
      </p:sp>
      <p:sp>
        <p:nvSpPr>
          <p:cNvPr id="2" name="TextBox 1"/>
          <p:cNvSpPr txBox="1"/>
          <p:nvPr/>
        </p:nvSpPr>
        <p:spPr>
          <a:xfrm>
            <a:off x="827584" y="5530426"/>
            <a:ext cx="6651446" cy="954107"/>
          </a:xfrm>
          <a:prstGeom prst="rect">
            <a:avLst/>
          </a:prstGeom>
          <a:noFill/>
        </p:spPr>
        <p:txBody>
          <a:bodyPr wrap="square" rtlCol="0">
            <a:spAutoFit/>
          </a:bodyPr>
          <a:lstStyle/>
          <a:p>
            <a:pPr algn="ctr"/>
            <a:r>
              <a:rPr lang="en-GB" sz="2800" b="1" dirty="0"/>
              <a:t>Ahmed Balogun &amp; Frank O. </a:t>
            </a:r>
            <a:r>
              <a:rPr lang="en-GB" sz="2800" b="1" dirty="0" err="1"/>
              <a:t>Annor</a:t>
            </a:r>
            <a:endParaRPr lang="en-GB" sz="2800" b="1" u="sng" dirty="0"/>
          </a:p>
          <a:p>
            <a:pPr algn="ctr"/>
            <a:r>
              <a:rPr lang="en-GB" sz="2800" b="1" dirty="0"/>
              <a:t>FUTA &amp; TU Delft - KNUST</a:t>
            </a:r>
            <a:endParaRPr lang="nl-NL" sz="2800" b="1" dirty="0"/>
          </a:p>
        </p:txBody>
      </p:sp>
      <p:pic>
        <p:nvPicPr>
          <p:cNvPr id="3" name="Picture 2">
            <a:extLst>
              <a:ext uri="{FF2B5EF4-FFF2-40B4-BE49-F238E27FC236}">
                <a16:creationId xmlns="" xmlns:a16="http://schemas.microsoft.com/office/drawing/2014/main" id="{871305A2-4A9E-49FC-84B8-67E6F3C37DA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146663"/>
            <a:ext cx="1280271" cy="1298561"/>
          </a:xfrm>
          <a:prstGeom prst="rect">
            <a:avLst/>
          </a:prstGeom>
        </p:spPr>
      </p:pic>
      <p:pic>
        <p:nvPicPr>
          <p:cNvPr id="5" name="Picture 4">
            <a:extLst>
              <a:ext uri="{FF2B5EF4-FFF2-40B4-BE49-F238E27FC236}">
                <a16:creationId xmlns="" xmlns:a16="http://schemas.microsoft.com/office/drawing/2014/main" id="{B00BF3F4-98AF-492F-B1F8-8B1D6C74C1F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53166"/>
          <a:stretch/>
        </p:blipFill>
        <p:spPr>
          <a:xfrm>
            <a:off x="8055754" y="3972426"/>
            <a:ext cx="1088246" cy="1424940"/>
          </a:xfrm>
          <a:prstGeom prst="rect">
            <a:avLst/>
          </a:prstGeom>
        </p:spPr>
      </p:pic>
      <p:pic>
        <p:nvPicPr>
          <p:cNvPr id="6" name="Picture 5">
            <a:extLst>
              <a:ext uri="{FF2B5EF4-FFF2-40B4-BE49-F238E27FC236}">
                <a16:creationId xmlns="" xmlns:a16="http://schemas.microsoft.com/office/drawing/2014/main" id="{084AF677-CE23-4982-B517-24347EE4B33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27765" t="14244" r="21095" b="10615"/>
          <a:stretch/>
        </p:blipFill>
        <p:spPr>
          <a:xfrm>
            <a:off x="-88486" y="5798729"/>
            <a:ext cx="1656184" cy="1059271"/>
          </a:xfrm>
          <a:prstGeom prst="rect">
            <a:avLst/>
          </a:prstGeom>
        </p:spPr>
      </p:pic>
    </p:spTree>
    <p:extLst>
      <p:ext uri="{BB962C8B-B14F-4D97-AF65-F5344CB8AC3E}">
        <p14:creationId xmlns:p14="http://schemas.microsoft.com/office/powerpoint/2010/main" val="4062202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9036496" cy="648072"/>
          </a:xfrm>
        </p:spPr>
        <p:txBody>
          <a:bodyPr>
            <a:normAutofit/>
          </a:bodyPr>
          <a:lstStyle/>
          <a:p>
            <a:r>
              <a:rPr lang="en-GB" sz="3600" b="1" dirty="0"/>
              <a:t>Innovation - AWSs &amp; </a:t>
            </a:r>
            <a:r>
              <a:rPr lang="en-GB" sz="3600" b="1" dirty="0" err="1"/>
              <a:t>Disdro</a:t>
            </a:r>
            <a:r>
              <a:rPr lang="en-GB" sz="3600" b="1" dirty="0"/>
              <a:t> + Other Sensors</a:t>
            </a:r>
            <a:endParaRPr lang="nl-NL" sz="3600" b="1" dirty="0"/>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9513" y="836712"/>
            <a:ext cx="3456384" cy="3634000"/>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93574" y="836712"/>
            <a:ext cx="2888219" cy="3748599"/>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897213" y="3037764"/>
            <a:ext cx="2152650" cy="269549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5575" y="4680413"/>
            <a:ext cx="3467231" cy="1941649"/>
          </a:xfrm>
          <a:prstGeom prst="rect">
            <a:avLst/>
          </a:prstGeom>
        </p:spPr>
      </p:pic>
      <p:pic>
        <p:nvPicPr>
          <p:cNvPr id="1026" name="Picture 2" descr="Image result for teros 12 senso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3749723" y="4680413"/>
            <a:ext cx="2932070" cy="1941649"/>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4" descr="Image result for decagon ctd-10 sens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3" name="Picture 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897213" y="836712"/>
            <a:ext cx="2152650" cy="2124075"/>
          </a:xfrm>
          <a:prstGeom prst="rect">
            <a:avLst/>
          </a:prstGeom>
        </p:spPr>
      </p:pic>
    </p:spTree>
    <p:extLst>
      <p:ext uri="{BB962C8B-B14F-4D97-AF65-F5344CB8AC3E}">
        <p14:creationId xmlns:p14="http://schemas.microsoft.com/office/powerpoint/2010/main" val="1793977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2600" y="762000"/>
            <a:ext cx="3657600" cy="4876800"/>
          </a:xfrm>
          <a:prstGeom prst="rect">
            <a:avLst/>
          </a:prstGeom>
        </p:spPr>
      </p:pic>
      <p:sp>
        <p:nvSpPr>
          <p:cNvPr id="2" name="Title 1"/>
          <p:cNvSpPr>
            <a:spLocks noGrp="1"/>
          </p:cNvSpPr>
          <p:nvPr>
            <p:ph type="title"/>
          </p:nvPr>
        </p:nvSpPr>
        <p:spPr>
          <a:xfrm>
            <a:off x="0" y="53975"/>
            <a:ext cx="9144000" cy="708025"/>
          </a:xfrm>
        </p:spPr>
        <p:txBody>
          <a:bodyPr>
            <a:normAutofit fontScale="90000"/>
          </a:bodyPr>
          <a:lstStyle/>
          <a:p>
            <a:pPr algn="ctr"/>
            <a:r>
              <a:rPr lang="en-GB" b="1" dirty="0"/>
              <a:t>AWS and AWL Stations</a:t>
            </a:r>
            <a:endParaRPr lang="nl-NL" b="1" dirty="0"/>
          </a:p>
        </p:txBody>
      </p:sp>
      <p:pic>
        <p:nvPicPr>
          <p:cNvPr id="5" name="Content Placeholder 4"/>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76200" y="762000"/>
            <a:ext cx="2744358" cy="4876800"/>
          </a:xfrm>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410200" y="762000"/>
            <a:ext cx="3714750" cy="4876800"/>
          </a:xfrm>
          <a:prstGeom prst="rect">
            <a:avLst/>
          </a:prstGeom>
        </p:spPr>
      </p:pic>
      <p:sp>
        <p:nvSpPr>
          <p:cNvPr id="8" name="TextBox 7"/>
          <p:cNvSpPr txBox="1"/>
          <p:nvPr/>
        </p:nvSpPr>
        <p:spPr>
          <a:xfrm>
            <a:off x="38478" y="4953000"/>
            <a:ext cx="4457322" cy="707886"/>
          </a:xfrm>
          <a:prstGeom prst="rect">
            <a:avLst/>
          </a:prstGeom>
          <a:noFill/>
        </p:spPr>
        <p:txBody>
          <a:bodyPr wrap="square" rtlCol="0">
            <a:spAutoFit/>
          </a:bodyPr>
          <a:lstStyle/>
          <a:p>
            <a:r>
              <a:rPr lang="en-GB" sz="2000" dirty="0">
                <a:solidFill>
                  <a:schemeClr val="bg1"/>
                </a:solidFill>
              </a:rPr>
              <a:t>TAHMO Gen 3 station installed at </a:t>
            </a:r>
            <a:r>
              <a:rPr lang="en-GB" sz="2000" dirty="0" err="1">
                <a:solidFill>
                  <a:schemeClr val="bg1"/>
                </a:solidFill>
              </a:rPr>
              <a:t>Ardhi</a:t>
            </a:r>
            <a:r>
              <a:rPr lang="en-GB" sz="2000" dirty="0">
                <a:solidFill>
                  <a:schemeClr val="bg1"/>
                </a:solidFill>
              </a:rPr>
              <a:t> University, Dar </a:t>
            </a:r>
            <a:r>
              <a:rPr lang="en-GB" sz="2000" dirty="0" err="1">
                <a:solidFill>
                  <a:schemeClr val="bg1"/>
                </a:solidFill>
              </a:rPr>
              <a:t>es</a:t>
            </a:r>
            <a:r>
              <a:rPr lang="en-GB" sz="2000" dirty="0">
                <a:solidFill>
                  <a:schemeClr val="bg1"/>
                </a:solidFill>
              </a:rPr>
              <a:t> Salaam</a:t>
            </a:r>
            <a:endParaRPr lang="nl-NL" sz="2000" dirty="0">
              <a:solidFill>
                <a:schemeClr val="bg1"/>
              </a:solidFill>
            </a:endParaRPr>
          </a:p>
        </p:txBody>
      </p:sp>
      <p:sp>
        <p:nvSpPr>
          <p:cNvPr id="9" name="TextBox 8"/>
          <p:cNvSpPr txBox="1"/>
          <p:nvPr/>
        </p:nvSpPr>
        <p:spPr>
          <a:xfrm>
            <a:off x="2820558" y="2496700"/>
            <a:ext cx="2589642" cy="1323439"/>
          </a:xfrm>
          <a:prstGeom prst="rect">
            <a:avLst/>
          </a:prstGeom>
          <a:noFill/>
        </p:spPr>
        <p:txBody>
          <a:bodyPr wrap="square" rtlCol="0">
            <a:spAutoFit/>
          </a:bodyPr>
          <a:lstStyle/>
          <a:p>
            <a:r>
              <a:rPr lang="en-GB" sz="2000" dirty="0">
                <a:solidFill>
                  <a:schemeClr val="bg1"/>
                </a:solidFill>
              </a:rPr>
              <a:t>Radar Stage Sensor installed at </a:t>
            </a:r>
            <a:r>
              <a:rPr lang="en-GB" sz="2000" dirty="0" err="1">
                <a:solidFill>
                  <a:schemeClr val="bg1"/>
                </a:solidFill>
              </a:rPr>
              <a:t>Ubungo</a:t>
            </a:r>
            <a:r>
              <a:rPr lang="en-GB" sz="2000" dirty="0">
                <a:solidFill>
                  <a:schemeClr val="bg1"/>
                </a:solidFill>
              </a:rPr>
              <a:t>, Dar </a:t>
            </a:r>
            <a:r>
              <a:rPr lang="en-GB" sz="2000" dirty="0" err="1">
                <a:solidFill>
                  <a:schemeClr val="bg1"/>
                </a:solidFill>
              </a:rPr>
              <a:t>es</a:t>
            </a:r>
            <a:r>
              <a:rPr lang="en-GB" sz="2000" dirty="0">
                <a:solidFill>
                  <a:schemeClr val="bg1"/>
                </a:solidFill>
              </a:rPr>
              <a:t> Salaam</a:t>
            </a:r>
            <a:endParaRPr lang="nl-NL" sz="2000" dirty="0">
              <a:solidFill>
                <a:schemeClr val="bg1"/>
              </a:solidFill>
            </a:endParaRPr>
          </a:p>
        </p:txBody>
      </p:sp>
      <p:sp>
        <p:nvSpPr>
          <p:cNvPr id="10" name="TextBox 9"/>
          <p:cNvSpPr txBox="1"/>
          <p:nvPr/>
        </p:nvSpPr>
        <p:spPr>
          <a:xfrm>
            <a:off x="5410954" y="4155552"/>
            <a:ext cx="3733800" cy="707886"/>
          </a:xfrm>
          <a:prstGeom prst="rect">
            <a:avLst/>
          </a:prstGeom>
          <a:noFill/>
        </p:spPr>
        <p:txBody>
          <a:bodyPr wrap="square" rtlCol="0">
            <a:spAutoFit/>
          </a:bodyPr>
          <a:lstStyle/>
          <a:p>
            <a:r>
              <a:rPr lang="en-GB" sz="2000" dirty="0">
                <a:solidFill>
                  <a:schemeClr val="bg1"/>
                </a:solidFill>
              </a:rPr>
              <a:t>Staff Gauge installed at </a:t>
            </a:r>
            <a:r>
              <a:rPr lang="en-GB" sz="2000" dirty="0" err="1">
                <a:solidFill>
                  <a:schemeClr val="bg1"/>
                </a:solidFill>
              </a:rPr>
              <a:t>Jangwani</a:t>
            </a:r>
            <a:r>
              <a:rPr lang="en-GB" sz="2000" dirty="0">
                <a:solidFill>
                  <a:schemeClr val="bg1"/>
                </a:solidFill>
              </a:rPr>
              <a:t>, Dar </a:t>
            </a:r>
            <a:r>
              <a:rPr lang="en-GB" sz="2000" dirty="0" err="1">
                <a:solidFill>
                  <a:schemeClr val="bg1"/>
                </a:solidFill>
              </a:rPr>
              <a:t>es</a:t>
            </a:r>
            <a:r>
              <a:rPr lang="en-GB" sz="2000" dirty="0">
                <a:solidFill>
                  <a:schemeClr val="bg1"/>
                </a:solidFill>
              </a:rPr>
              <a:t> Salaam</a:t>
            </a:r>
            <a:endParaRPr lang="nl-NL" sz="2000" dirty="0">
              <a:solidFill>
                <a:schemeClr val="bg1"/>
              </a:solidFill>
            </a:endParaRPr>
          </a:p>
        </p:txBody>
      </p:sp>
      <p:sp>
        <p:nvSpPr>
          <p:cNvPr id="11" name="TextBox 10"/>
          <p:cNvSpPr txBox="1"/>
          <p:nvPr/>
        </p:nvSpPr>
        <p:spPr>
          <a:xfrm>
            <a:off x="167100" y="6021288"/>
            <a:ext cx="7896557" cy="461665"/>
          </a:xfrm>
          <a:prstGeom prst="rect">
            <a:avLst/>
          </a:prstGeom>
          <a:noFill/>
        </p:spPr>
        <p:txBody>
          <a:bodyPr wrap="square" rtlCol="0">
            <a:spAutoFit/>
          </a:bodyPr>
          <a:lstStyle/>
          <a:p>
            <a:r>
              <a:rPr lang="en-GB" sz="2400" b="1" dirty="0"/>
              <a:t>Stations installed by TAHMO</a:t>
            </a:r>
            <a:endParaRPr lang="nl-NL" sz="2400" b="1" dirty="0"/>
          </a:p>
        </p:txBody>
      </p:sp>
    </p:spTree>
    <p:extLst>
      <p:ext uri="{BB962C8B-B14F-4D97-AF65-F5344CB8AC3E}">
        <p14:creationId xmlns:p14="http://schemas.microsoft.com/office/powerpoint/2010/main" val="2022633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871"/>
            <a:ext cx="7772400" cy="631825"/>
          </a:xfrm>
        </p:spPr>
        <p:txBody>
          <a:bodyPr>
            <a:normAutofit fontScale="90000"/>
          </a:bodyPr>
          <a:lstStyle/>
          <a:p>
            <a:r>
              <a:rPr lang="en-GB" b="1" dirty="0"/>
              <a:t>Non-contact Measurements</a:t>
            </a:r>
            <a:endParaRPr lang="nl-NL" b="1" dirty="0"/>
          </a:p>
        </p:txBody>
      </p:sp>
      <p:pic>
        <p:nvPicPr>
          <p:cNvPr id="5" name="Picture 4"/>
          <p:cNvPicPr/>
          <p:nvPr/>
        </p:nvPicPr>
        <p:blipFill>
          <a:blip r:embed="rId2" cstate="email">
            <a:extLst>
              <a:ext uri="{28A0092B-C50C-407E-A947-70E740481C1C}">
                <a14:useLocalDpi xmlns:a14="http://schemas.microsoft.com/office/drawing/2010/main"/>
              </a:ext>
            </a:extLst>
          </a:blip>
          <a:stretch>
            <a:fillRect/>
          </a:stretch>
        </p:blipFill>
        <p:spPr>
          <a:xfrm rot="5400000">
            <a:off x="178836" y="1649964"/>
            <a:ext cx="4442928" cy="3429000"/>
          </a:xfrm>
          <a:prstGeom prst="rect">
            <a:avLst/>
          </a:prstGeom>
        </p:spPr>
      </p:pic>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3895303" y="829098"/>
            <a:ext cx="4442927" cy="5070732"/>
          </a:xfrm>
          <a:prstGeom prst="rect">
            <a:avLst/>
          </a:prstGeom>
        </p:spPr>
      </p:pic>
      <p:sp>
        <p:nvSpPr>
          <p:cNvPr id="7" name="TextBox 6"/>
          <p:cNvSpPr txBox="1"/>
          <p:nvPr/>
        </p:nvSpPr>
        <p:spPr>
          <a:xfrm>
            <a:off x="899592" y="4267200"/>
            <a:ext cx="2766527" cy="923330"/>
          </a:xfrm>
          <a:prstGeom prst="rect">
            <a:avLst/>
          </a:prstGeom>
          <a:noFill/>
        </p:spPr>
        <p:txBody>
          <a:bodyPr wrap="square" rtlCol="0">
            <a:spAutoFit/>
          </a:bodyPr>
          <a:lstStyle/>
          <a:p>
            <a:r>
              <a:rPr lang="en-GB" sz="1800" dirty="0">
                <a:solidFill>
                  <a:schemeClr val="bg1"/>
                </a:solidFill>
              </a:rPr>
              <a:t>Ultrasonic Water Level  Station </a:t>
            </a:r>
            <a:r>
              <a:rPr lang="en-GB" sz="1800" dirty="0" err="1">
                <a:solidFill>
                  <a:schemeClr val="bg1"/>
                </a:solidFill>
              </a:rPr>
              <a:t>Kigogo</a:t>
            </a:r>
            <a:r>
              <a:rPr lang="en-GB" sz="1800" dirty="0">
                <a:solidFill>
                  <a:schemeClr val="bg1"/>
                </a:solidFill>
              </a:rPr>
              <a:t> </a:t>
            </a:r>
            <a:r>
              <a:rPr lang="en-GB" sz="1800" dirty="0" err="1">
                <a:solidFill>
                  <a:schemeClr val="bg1"/>
                </a:solidFill>
              </a:rPr>
              <a:t>Sambusa</a:t>
            </a:r>
            <a:r>
              <a:rPr lang="en-GB" sz="1800" dirty="0">
                <a:solidFill>
                  <a:schemeClr val="bg1"/>
                </a:solidFill>
              </a:rPr>
              <a:t>, Dar </a:t>
            </a:r>
            <a:r>
              <a:rPr lang="en-GB" sz="1800" dirty="0" err="1">
                <a:solidFill>
                  <a:schemeClr val="bg1"/>
                </a:solidFill>
              </a:rPr>
              <a:t>es</a:t>
            </a:r>
            <a:r>
              <a:rPr lang="en-GB" sz="1800" dirty="0">
                <a:solidFill>
                  <a:schemeClr val="bg1"/>
                </a:solidFill>
              </a:rPr>
              <a:t> Salaam</a:t>
            </a:r>
            <a:endParaRPr lang="nl-NL" sz="1800" dirty="0">
              <a:solidFill>
                <a:schemeClr val="bg1"/>
              </a:solidFill>
            </a:endParaRPr>
          </a:p>
        </p:txBody>
      </p:sp>
      <p:sp>
        <p:nvSpPr>
          <p:cNvPr id="8" name="TextBox 7"/>
          <p:cNvSpPr txBox="1"/>
          <p:nvPr/>
        </p:nvSpPr>
        <p:spPr>
          <a:xfrm>
            <a:off x="6300192" y="1143000"/>
            <a:ext cx="2855997" cy="923330"/>
          </a:xfrm>
          <a:prstGeom prst="rect">
            <a:avLst/>
          </a:prstGeom>
          <a:noFill/>
        </p:spPr>
        <p:txBody>
          <a:bodyPr wrap="square" rtlCol="0">
            <a:spAutoFit/>
          </a:bodyPr>
          <a:lstStyle/>
          <a:p>
            <a:r>
              <a:rPr lang="en-GB" sz="1800" dirty="0">
                <a:solidFill>
                  <a:srgbClr val="FF0000"/>
                </a:solidFill>
              </a:rPr>
              <a:t>Ultrasonic Water Level  Station </a:t>
            </a:r>
            <a:r>
              <a:rPr lang="en-GB" sz="1800" dirty="0" err="1">
                <a:solidFill>
                  <a:srgbClr val="FF0000"/>
                </a:solidFill>
              </a:rPr>
              <a:t>Kigogo</a:t>
            </a:r>
            <a:r>
              <a:rPr lang="en-GB" sz="1800" dirty="0">
                <a:solidFill>
                  <a:srgbClr val="FF0000"/>
                </a:solidFill>
              </a:rPr>
              <a:t> </a:t>
            </a:r>
            <a:r>
              <a:rPr lang="en-GB" sz="1800" dirty="0" err="1">
                <a:solidFill>
                  <a:srgbClr val="FF0000"/>
                </a:solidFill>
              </a:rPr>
              <a:t>Misho</a:t>
            </a:r>
            <a:endParaRPr lang="en-GB" sz="1800" dirty="0">
              <a:solidFill>
                <a:srgbClr val="FF0000"/>
              </a:solidFill>
            </a:endParaRPr>
          </a:p>
          <a:p>
            <a:r>
              <a:rPr lang="en-GB" dirty="0">
                <a:solidFill>
                  <a:srgbClr val="FF0000"/>
                </a:solidFill>
              </a:rPr>
              <a:t>Dar </a:t>
            </a:r>
            <a:r>
              <a:rPr lang="en-GB" dirty="0" err="1">
                <a:solidFill>
                  <a:srgbClr val="FF0000"/>
                </a:solidFill>
              </a:rPr>
              <a:t>es</a:t>
            </a:r>
            <a:r>
              <a:rPr lang="en-GB" dirty="0">
                <a:solidFill>
                  <a:srgbClr val="FF0000"/>
                </a:solidFill>
              </a:rPr>
              <a:t> Salaam</a:t>
            </a:r>
            <a:endParaRPr lang="nl-NL" sz="1800" dirty="0">
              <a:solidFill>
                <a:srgbClr val="FF0000"/>
              </a:solidFill>
            </a:endParaRPr>
          </a:p>
        </p:txBody>
      </p:sp>
      <p:sp>
        <p:nvSpPr>
          <p:cNvPr id="3" name="TextBox 2"/>
          <p:cNvSpPr txBox="1"/>
          <p:nvPr/>
        </p:nvSpPr>
        <p:spPr>
          <a:xfrm>
            <a:off x="755576" y="5877272"/>
            <a:ext cx="7896557" cy="461665"/>
          </a:xfrm>
          <a:prstGeom prst="rect">
            <a:avLst/>
          </a:prstGeom>
          <a:noFill/>
        </p:spPr>
        <p:txBody>
          <a:bodyPr wrap="square" rtlCol="0">
            <a:spAutoFit/>
          </a:bodyPr>
          <a:lstStyle/>
          <a:p>
            <a:r>
              <a:rPr lang="en-GB" sz="2400" b="1" dirty="0"/>
              <a:t>Stations installed by TAHMO</a:t>
            </a:r>
            <a:endParaRPr lang="nl-NL" sz="2400" b="1" dirty="0"/>
          </a:p>
        </p:txBody>
      </p:sp>
    </p:spTree>
    <p:extLst>
      <p:ext uri="{BB962C8B-B14F-4D97-AF65-F5344CB8AC3E}">
        <p14:creationId xmlns:p14="http://schemas.microsoft.com/office/powerpoint/2010/main" val="1487977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392"/>
            <a:ext cx="8229600" cy="1143000"/>
          </a:xfrm>
        </p:spPr>
        <p:txBody>
          <a:bodyPr/>
          <a:lstStyle/>
          <a:p>
            <a:r>
              <a:rPr lang="en-US" dirty="0"/>
              <a:t>Current TAHMO stations/countries</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l="7077" r="13445"/>
          <a:stretch/>
        </p:blipFill>
        <p:spPr>
          <a:xfrm>
            <a:off x="4563277" y="1563152"/>
            <a:ext cx="4222600" cy="4270767"/>
          </a:xfrm>
          <a:prstGeom prst="rect">
            <a:avLst/>
          </a:prstGeom>
        </p:spPr>
      </p:pic>
      <p:sp>
        <p:nvSpPr>
          <p:cNvPr id="7" name="Rectangle 6"/>
          <p:cNvSpPr/>
          <p:nvPr/>
        </p:nvSpPr>
        <p:spPr>
          <a:xfrm>
            <a:off x="4626567" y="4592790"/>
            <a:ext cx="192774" cy="192784"/>
          </a:xfrm>
          <a:prstGeom prst="rect">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0">
              <a:solidFill>
                <a:prstClr val="white"/>
              </a:solidFill>
            </a:endParaRPr>
          </a:p>
        </p:txBody>
      </p:sp>
      <p:sp>
        <p:nvSpPr>
          <p:cNvPr id="8" name="Rectangle 7"/>
          <p:cNvSpPr/>
          <p:nvPr/>
        </p:nvSpPr>
        <p:spPr>
          <a:xfrm>
            <a:off x="4626567" y="5068382"/>
            <a:ext cx="192774" cy="192784"/>
          </a:xfrm>
          <a:prstGeom prst="rect">
            <a:avLst/>
          </a:prstGeom>
          <a:solidFill>
            <a:schemeClr val="accent2">
              <a:lumMod val="60000"/>
              <a:lumOff val="40000"/>
            </a:schemeClr>
          </a:solidFill>
          <a:ln>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0">
              <a:solidFill>
                <a:prstClr val="white"/>
              </a:solidFill>
            </a:endParaRPr>
          </a:p>
        </p:txBody>
      </p:sp>
      <p:sp>
        <p:nvSpPr>
          <p:cNvPr id="9" name="TextBox 8"/>
          <p:cNvSpPr txBox="1"/>
          <p:nvPr/>
        </p:nvSpPr>
        <p:spPr>
          <a:xfrm>
            <a:off x="4819341" y="4498041"/>
            <a:ext cx="1864663" cy="461665"/>
          </a:xfrm>
          <a:prstGeom prst="rect">
            <a:avLst/>
          </a:prstGeom>
          <a:noFill/>
        </p:spPr>
        <p:txBody>
          <a:bodyPr wrap="none" rtlCol="0">
            <a:spAutoFit/>
          </a:bodyPr>
          <a:lstStyle/>
          <a:p>
            <a:pPr defTabSz="457200" eaLnBrk="1" fontAlgn="auto" hangingPunct="1">
              <a:spcBef>
                <a:spcPts val="0"/>
              </a:spcBef>
              <a:spcAft>
                <a:spcPts val="0"/>
              </a:spcAft>
            </a:pPr>
            <a:r>
              <a:rPr lang="en-US" sz="1200" b="0" dirty="0">
                <a:solidFill>
                  <a:prstClr val="black"/>
                </a:solidFill>
                <a:latin typeface="Calibri"/>
              </a:rPr>
              <a:t>Countries with offices</a:t>
            </a:r>
          </a:p>
          <a:p>
            <a:pPr defTabSz="457200" eaLnBrk="1" fontAlgn="auto" hangingPunct="1">
              <a:spcBef>
                <a:spcPts val="0"/>
              </a:spcBef>
              <a:spcAft>
                <a:spcPts val="0"/>
              </a:spcAft>
            </a:pPr>
            <a:r>
              <a:rPr lang="en-US" sz="1200" b="0" dirty="0">
                <a:solidFill>
                  <a:prstClr val="black"/>
                </a:solidFill>
                <a:latin typeface="Calibri"/>
              </a:rPr>
              <a:t>and more than 35 stations</a:t>
            </a:r>
          </a:p>
        </p:txBody>
      </p:sp>
      <p:sp>
        <p:nvSpPr>
          <p:cNvPr id="10" name="TextBox 9"/>
          <p:cNvSpPr txBox="1"/>
          <p:nvPr/>
        </p:nvSpPr>
        <p:spPr>
          <a:xfrm>
            <a:off x="4819341" y="5030333"/>
            <a:ext cx="1595309" cy="276999"/>
          </a:xfrm>
          <a:prstGeom prst="rect">
            <a:avLst/>
          </a:prstGeom>
          <a:noFill/>
        </p:spPr>
        <p:txBody>
          <a:bodyPr wrap="none" rtlCol="0">
            <a:spAutoFit/>
          </a:bodyPr>
          <a:lstStyle/>
          <a:p>
            <a:pPr defTabSz="457200" eaLnBrk="1" fontAlgn="auto" hangingPunct="1">
              <a:spcBef>
                <a:spcPts val="0"/>
              </a:spcBef>
              <a:spcAft>
                <a:spcPts val="0"/>
              </a:spcAft>
            </a:pPr>
            <a:r>
              <a:rPr lang="en-US" sz="1200" b="0" dirty="0">
                <a:solidFill>
                  <a:prstClr val="black"/>
                </a:solidFill>
                <a:latin typeface="Calibri"/>
              </a:rPr>
              <a:t>Participating countries</a:t>
            </a:r>
          </a:p>
        </p:txBody>
      </p:sp>
      <p:pic>
        <p:nvPicPr>
          <p:cNvPr id="1026"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04800" y="1066800"/>
            <a:ext cx="3977723" cy="5659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1241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Screen Shot 2017-09-04 at 6.53.44 A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931" y="1459028"/>
            <a:ext cx="9144000" cy="4558513"/>
          </a:xfrm>
          <a:prstGeom prst="rect">
            <a:avLst/>
          </a:prstGeom>
        </p:spPr>
      </p:pic>
      <p:pic>
        <p:nvPicPr>
          <p:cNvPr id="9" name="Picture 8" descr="Screen Shot 2017-09-04 at 6.53.44 AM.png"/>
          <p:cNvPicPr>
            <a:picLocks noChangeAspect="1"/>
          </p:cNvPicPr>
          <p:nvPr/>
        </p:nvPicPr>
        <p:blipFill>
          <a:blip r:embed="rId3" cstate="email">
            <a:alphaModFix amt="26000"/>
            <a:extLst>
              <a:ext uri="{28A0092B-C50C-407E-A947-70E740481C1C}">
                <a14:useLocalDpi xmlns:a14="http://schemas.microsoft.com/office/drawing/2010/main"/>
              </a:ext>
            </a:extLst>
          </a:blip>
          <a:stretch>
            <a:fillRect/>
          </a:stretch>
        </p:blipFill>
        <p:spPr>
          <a:xfrm>
            <a:off x="0" y="1456038"/>
            <a:ext cx="9144000" cy="4558513"/>
          </a:xfrm>
          <a:prstGeom prst="rect">
            <a:avLst/>
          </a:prstGeom>
        </p:spPr>
      </p:pic>
      <p:sp>
        <p:nvSpPr>
          <p:cNvPr id="2" name="Title 1"/>
          <p:cNvSpPr>
            <a:spLocks noGrp="1"/>
          </p:cNvSpPr>
          <p:nvPr>
            <p:ph type="title"/>
          </p:nvPr>
        </p:nvSpPr>
        <p:spPr>
          <a:xfrm>
            <a:off x="14796" y="0"/>
            <a:ext cx="9129204" cy="1143000"/>
          </a:xfrm>
        </p:spPr>
        <p:txBody>
          <a:bodyPr>
            <a:normAutofit/>
          </a:bodyPr>
          <a:lstStyle/>
          <a:p>
            <a:r>
              <a:rPr lang="en-GB" b="1" dirty="0"/>
              <a:t>Innovation should be in context</a:t>
            </a:r>
            <a:endParaRPr lang="en-US" b="1" dirty="0"/>
          </a:p>
        </p:txBody>
      </p:sp>
      <p:pic>
        <p:nvPicPr>
          <p:cNvPr id="5" name="Picture 4" descr="Screen Shot 2017-09-04 at 6.53.44 AM.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40117" y="1261805"/>
            <a:ext cx="2002117" cy="1953524"/>
          </a:xfrm>
          <a:prstGeom prst="rect">
            <a:avLst/>
          </a:prstGeom>
        </p:spPr>
      </p:pic>
      <p:pic>
        <p:nvPicPr>
          <p:cNvPr id="6" name="Picture 5" descr="Screen Shot 2017-09-04 at 6.53.44 AM.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842002" y="1261804"/>
            <a:ext cx="2065058" cy="1956816"/>
          </a:xfrm>
          <a:prstGeom prst="rect">
            <a:avLst/>
          </a:prstGeom>
        </p:spPr>
      </p:pic>
      <p:pic>
        <p:nvPicPr>
          <p:cNvPr id="7" name="Picture 6" descr="Screen Shot 2017-09-04 at 6.53.44 AM.pn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242231" y="1261804"/>
            <a:ext cx="2065059" cy="1956816"/>
          </a:xfrm>
          <a:prstGeom prst="rect">
            <a:avLst/>
          </a:prstGeom>
        </p:spPr>
      </p:pic>
      <p:pic>
        <p:nvPicPr>
          <p:cNvPr id="8" name="Picture 7" descr="Screen Shot 2017-09-04 at 6.53.44 AM.pn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240118" y="4228356"/>
            <a:ext cx="1927264" cy="1956816"/>
          </a:xfrm>
          <a:prstGeom prst="rect">
            <a:avLst/>
          </a:prstGeom>
        </p:spPr>
      </p:pic>
      <p:sp>
        <p:nvSpPr>
          <p:cNvPr id="12" name="TextBox 11"/>
          <p:cNvSpPr txBox="1"/>
          <p:nvPr/>
        </p:nvSpPr>
        <p:spPr>
          <a:xfrm>
            <a:off x="4331451" y="3859023"/>
            <a:ext cx="4265703" cy="1569660"/>
          </a:xfrm>
          <a:prstGeom prst="rect">
            <a:avLst/>
          </a:prstGeom>
          <a:solidFill>
            <a:srgbClr val="B90B24"/>
          </a:solidFill>
        </p:spPr>
        <p:txBody>
          <a:bodyPr wrap="square" rtlCol="0">
            <a:spAutoFit/>
          </a:bodyPr>
          <a:lstStyle/>
          <a:p>
            <a:r>
              <a:rPr lang="en-US" sz="1600" b="1" dirty="0">
                <a:solidFill>
                  <a:schemeClr val="bg1"/>
                </a:solidFill>
              </a:rPr>
              <a:t>School2School </a:t>
            </a:r>
            <a:r>
              <a:rPr lang="en-US" sz="1600" b="1" dirty="0">
                <a:solidFill>
                  <a:srgbClr val="FFFFFF"/>
                </a:solidFill>
              </a:rPr>
              <a:t>program </a:t>
            </a:r>
            <a:r>
              <a:rPr lang="en-US" sz="1600" dirty="0">
                <a:solidFill>
                  <a:srgbClr val="FFFFFF"/>
                </a:solidFill>
              </a:rPr>
              <a:t>: </a:t>
            </a:r>
          </a:p>
          <a:p>
            <a:r>
              <a:rPr lang="en-US" sz="1600" dirty="0">
                <a:solidFill>
                  <a:srgbClr val="FFFFFF"/>
                </a:solidFill>
              </a:rPr>
              <a:t>promotes climate change education in schools by co-developing curriculum for schools to help them understand and adapt better to climate change – thereby making them climate resilient</a:t>
            </a:r>
          </a:p>
        </p:txBody>
      </p:sp>
      <p:sp>
        <p:nvSpPr>
          <p:cNvPr id="13" name="TextBox 12"/>
          <p:cNvSpPr txBox="1"/>
          <p:nvPr/>
        </p:nvSpPr>
        <p:spPr>
          <a:xfrm>
            <a:off x="4331451" y="3859023"/>
            <a:ext cx="4265703" cy="1477328"/>
          </a:xfrm>
          <a:prstGeom prst="rect">
            <a:avLst/>
          </a:prstGeom>
          <a:solidFill>
            <a:srgbClr val="336E36"/>
          </a:solidFill>
        </p:spPr>
        <p:txBody>
          <a:bodyPr wrap="square" rtlCol="0">
            <a:spAutoFit/>
          </a:bodyPr>
          <a:lstStyle/>
          <a:p>
            <a:r>
              <a:rPr lang="en-US" sz="1800" b="1" dirty="0">
                <a:solidFill>
                  <a:srgbClr val="FF0000"/>
                </a:solidFill>
              </a:rPr>
              <a:t>Climate and weather data availability: </a:t>
            </a:r>
          </a:p>
          <a:p>
            <a:r>
              <a:rPr lang="en-US" sz="1800" dirty="0">
                <a:solidFill>
                  <a:srgbClr val="FFFFFF"/>
                </a:solidFill>
              </a:rPr>
              <a:t>TAHMO promotes awareness about changes in climate and helps access how effective adaptation and mitigation measures </a:t>
            </a:r>
          </a:p>
        </p:txBody>
      </p:sp>
      <p:sp>
        <p:nvSpPr>
          <p:cNvPr id="14" name="TextBox 13"/>
          <p:cNvSpPr txBox="1"/>
          <p:nvPr/>
        </p:nvSpPr>
        <p:spPr>
          <a:xfrm>
            <a:off x="4274760" y="6176348"/>
            <a:ext cx="3959738" cy="338554"/>
          </a:xfrm>
          <a:prstGeom prst="rect">
            <a:avLst/>
          </a:prstGeom>
          <a:noFill/>
        </p:spPr>
        <p:txBody>
          <a:bodyPr wrap="none" rtlCol="0">
            <a:spAutoFit/>
          </a:bodyPr>
          <a:lstStyle/>
          <a:p>
            <a:r>
              <a:rPr lang="en-US" sz="1600" u="sng" dirty="0">
                <a:solidFill>
                  <a:srgbClr val="3366FF"/>
                </a:solidFill>
              </a:rPr>
              <a:t>https://</a:t>
            </a:r>
            <a:r>
              <a:rPr lang="en-US" sz="1600" u="sng" dirty="0" err="1">
                <a:solidFill>
                  <a:srgbClr val="3366FF"/>
                </a:solidFill>
              </a:rPr>
              <a:t>sustainabledevelopment.un.org</a:t>
            </a:r>
            <a:endParaRPr lang="en-US" sz="1600" u="sng" dirty="0">
              <a:solidFill>
                <a:srgbClr val="3366FF"/>
              </a:solidFill>
            </a:endParaRPr>
          </a:p>
        </p:txBody>
      </p:sp>
      <p:sp>
        <p:nvSpPr>
          <p:cNvPr id="15" name="TextBox 14"/>
          <p:cNvSpPr txBox="1"/>
          <p:nvPr/>
        </p:nvSpPr>
        <p:spPr>
          <a:xfrm>
            <a:off x="4331450" y="3859023"/>
            <a:ext cx="4265703" cy="1200329"/>
          </a:xfrm>
          <a:prstGeom prst="rect">
            <a:avLst/>
          </a:prstGeom>
          <a:gradFill flip="none" rotWithShape="1">
            <a:gsLst>
              <a:gs pos="0">
                <a:srgbClr val="DB012F"/>
              </a:gs>
              <a:gs pos="100000">
                <a:srgbClr val="BC8729"/>
              </a:gs>
            </a:gsLst>
            <a:lin ang="0" scaled="1"/>
            <a:tileRect/>
          </a:gradFill>
        </p:spPr>
        <p:txBody>
          <a:bodyPr wrap="square" rtlCol="0">
            <a:spAutoFit/>
          </a:bodyPr>
          <a:lstStyle/>
          <a:p>
            <a:r>
              <a:rPr lang="en-US" sz="1800" dirty="0">
                <a:solidFill>
                  <a:srgbClr val="FFFFFF"/>
                </a:solidFill>
              </a:rPr>
              <a:t>Africa is </a:t>
            </a:r>
            <a:r>
              <a:rPr lang="en-US" sz="1800" b="1" dirty="0">
                <a:solidFill>
                  <a:srgbClr val="FFFFFF"/>
                </a:solidFill>
              </a:rPr>
              <a:t>heavily (70%) an agrarian economy </a:t>
            </a:r>
            <a:r>
              <a:rPr lang="en-US" sz="1800" dirty="0">
                <a:solidFill>
                  <a:srgbClr val="FFFFFF"/>
                </a:solidFill>
              </a:rPr>
              <a:t>so TAHMO’s goal to improve agriculture productivity </a:t>
            </a:r>
          </a:p>
          <a:p>
            <a:endParaRPr lang="en-US" sz="1800" dirty="0"/>
          </a:p>
        </p:txBody>
      </p:sp>
    </p:spTree>
    <p:extLst>
      <p:ext uri="{BB962C8B-B14F-4D97-AF65-F5344CB8AC3E}">
        <p14:creationId xmlns:p14="http://schemas.microsoft.com/office/powerpoint/2010/main" val="21281134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anim calcmode="lin" valueType="num">
                                      <p:cBhvr>
                                        <p:cTn id="10" dur="1000" fill="hold"/>
                                        <p:tgtEl>
                                          <p:spTgt spid="5"/>
                                        </p:tgtEl>
                                        <p:attrNameLst>
                                          <p:attrName>ppt_x</p:attrName>
                                        </p:attrNameLst>
                                      </p:cBhvr>
                                      <p:tavLst>
                                        <p:tav tm="0">
                                          <p:val>
                                            <p:strVal val="#ppt_x"/>
                                          </p:val>
                                        </p:tav>
                                        <p:tav tm="100000">
                                          <p:val>
                                            <p:strVal val="#ppt_x"/>
                                          </p:val>
                                        </p:tav>
                                      </p:tavLst>
                                    </p:anim>
                                    <p:anim calcmode="lin" valueType="num">
                                      <p:cBhvr>
                                        <p:cTn id="11" dur="1000" fill="hold"/>
                                        <p:tgtEl>
                                          <p:spTgt spid="5"/>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42"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1" presetClass="exit" presetSubtype="0" fill="hold" grpId="1" nodeType="withEffect">
                                  <p:stCondLst>
                                    <p:cond delay="0"/>
                                  </p:stCondLst>
                                  <p:childTnLst>
                                    <p:set>
                                      <p:cBhvr>
                                        <p:cTn id="29" dur="1" fill="hold">
                                          <p:stCondLst>
                                            <p:cond delay="0"/>
                                          </p:stCondLst>
                                        </p:cTn>
                                        <p:tgtEl>
                                          <p:spTgt spid="15"/>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5"/>
                                        </p:tgtEl>
                                        <p:attrNameLst>
                                          <p:attrName>style.visibility</p:attrName>
                                        </p:attrNameLst>
                                      </p:cBhvr>
                                      <p:to>
                                        <p:strVal val="hidden"/>
                                      </p:to>
                                    </p:set>
                                  </p:childTnLst>
                                </p:cTn>
                              </p:par>
                              <p:par>
                                <p:cTn id="32" presetID="1"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6"/>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12"/>
                                        </p:tgtEl>
                                        <p:attrNameLst>
                                          <p:attrName>style.visibility</p:attrName>
                                        </p:attrNameLst>
                                      </p:cBhvr>
                                      <p:to>
                                        <p:strVal val="hidden"/>
                                      </p:to>
                                    </p:set>
                                  </p:childTnLst>
                                </p:cTn>
                              </p:par>
                              <p:par>
                                <p:cTn id="40" presetID="42" presetClass="entr" presetSubtype="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par>
                                <p:cTn id="45" presetID="1"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5" grpId="0" animBg="1"/>
      <p:bldP spid="15" grpId="1"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x-none" dirty="0"/>
              <a:t>School 2 School Program</a:t>
            </a:r>
            <a:endParaRPr lang="en-US" dirty="0"/>
          </a:p>
        </p:txBody>
      </p:sp>
      <p:pic>
        <p:nvPicPr>
          <p:cNvPr id="4" name="Picture 3" descr="Screen Shot 2017-08-28 at 2.31.21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33584" y="5120563"/>
            <a:ext cx="5032154" cy="898599"/>
          </a:xfrm>
          <a:prstGeom prst="rect">
            <a:avLst/>
          </a:prstGeom>
        </p:spPr>
      </p:pic>
      <p:sp>
        <p:nvSpPr>
          <p:cNvPr id="3" name="Rectangle 2"/>
          <p:cNvSpPr/>
          <p:nvPr/>
        </p:nvSpPr>
        <p:spPr>
          <a:xfrm>
            <a:off x="4876800" y="3897868"/>
            <a:ext cx="2608406" cy="369332"/>
          </a:xfrm>
          <a:prstGeom prst="rect">
            <a:avLst/>
          </a:prstGeom>
        </p:spPr>
        <p:txBody>
          <a:bodyPr wrap="none">
            <a:spAutoFit/>
          </a:bodyPr>
          <a:lstStyle/>
          <a:p>
            <a:pPr defTabSz="457200" eaLnBrk="1" fontAlgn="auto" hangingPunct="1">
              <a:spcBef>
                <a:spcPts val="0"/>
              </a:spcBef>
              <a:spcAft>
                <a:spcPts val="0"/>
              </a:spcAft>
            </a:pPr>
            <a:r>
              <a:rPr lang="en-US" sz="1800" b="0" u="sng" dirty="0">
                <a:solidFill>
                  <a:srgbClr val="0000FF"/>
                </a:solidFill>
                <a:latin typeface="Calibri"/>
              </a:rPr>
              <a:t>https://school2school.net</a:t>
            </a:r>
          </a:p>
        </p:txBody>
      </p:sp>
      <p:sp>
        <p:nvSpPr>
          <p:cNvPr id="8" name="TextBox 7"/>
          <p:cNvSpPr txBox="1"/>
          <p:nvPr/>
        </p:nvSpPr>
        <p:spPr>
          <a:xfrm>
            <a:off x="4353231" y="3613666"/>
            <a:ext cx="184666" cy="369332"/>
          </a:xfrm>
          <a:prstGeom prst="rect">
            <a:avLst/>
          </a:prstGeom>
          <a:noFill/>
        </p:spPr>
        <p:txBody>
          <a:bodyPr wrap="none" rtlCol="0">
            <a:spAutoFit/>
          </a:bodyPr>
          <a:lstStyle/>
          <a:p>
            <a:pPr defTabSz="457200" eaLnBrk="1" fontAlgn="auto" hangingPunct="1">
              <a:spcBef>
                <a:spcPts val="0"/>
              </a:spcBef>
              <a:spcAft>
                <a:spcPts val="0"/>
              </a:spcAft>
            </a:pPr>
            <a:endParaRPr lang="en-US" sz="1800" b="0" dirty="0">
              <a:solidFill>
                <a:prstClr val="black"/>
              </a:solidFill>
              <a:latin typeface="Calibri"/>
            </a:endParaRPr>
          </a:p>
        </p:txBody>
      </p:sp>
      <p:sp>
        <p:nvSpPr>
          <p:cNvPr id="10" name="Rectangle 9"/>
          <p:cNvSpPr/>
          <p:nvPr/>
        </p:nvSpPr>
        <p:spPr>
          <a:xfrm>
            <a:off x="4537897" y="1981200"/>
            <a:ext cx="4572000" cy="2031325"/>
          </a:xfrm>
          <a:prstGeom prst="rect">
            <a:avLst/>
          </a:prstGeom>
        </p:spPr>
        <p:txBody>
          <a:bodyPr>
            <a:spAutoFit/>
          </a:bodyPr>
          <a:lstStyle/>
          <a:p>
            <a:pPr defTabSz="457200" eaLnBrk="1" fontAlgn="auto" hangingPunct="1">
              <a:spcBef>
                <a:spcPts val="0"/>
              </a:spcBef>
              <a:spcAft>
                <a:spcPts val="0"/>
              </a:spcAft>
            </a:pPr>
            <a:r>
              <a:rPr lang="en-US" sz="1800" b="0" dirty="0">
                <a:solidFill>
                  <a:prstClr val="black"/>
                </a:solidFill>
                <a:latin typeface="Arial"/>
                <a:cs typeface="Arial"/>
              </a:rPr>
              <a:t>These data bring up all sorts of great science and math learning opportunities:</a:t>
            </a:r>
          </a:p>
          <a:p>
            <a:pPr marL="285750" indent="-285750" defTabSz="457200" eaLnBrk="1" fontAlgn="auto" hangingPunct="1">
              <a:spcBef>
                <a:spcPts val="0"/>
              </a:spcBef>
              <a:spcAft>
                <a:spcPts val="0"/>
              </a:spcAft>
              <a:buFont typeface="Arial"/>
              <a:buChar char="•"/>
            </a:pPr>
            <a:r>
              <a:rPr lang="en-US" sz="1800" b="0" dirty="0">
                <a:solidFill>
                  <a:prstClr val="black"/>
                </a:solidFill>
                <a:latin typeface="Arial"/>
                <a:cs typeface="Arial"/>
              </a:rPr>
              <a:t>Energy</a:t>
            </a:r>
          </a:p>
          <a:p>
            <a:pPr marL="285750" indent="-285750" defTabSz="457200" eaLnBrk="1" fontAlgn="auto" hangingPunct="1">
              <a:spcBef>
                <a:spcPts val="0"/>
              </a:spcBef>
              <a:spcAft>
                <a:spcPts val="0"/>
              </a:spcAft>
              <a:buFont typeface="Arial"/>
              <a:buChar char="•"/>
            </a:pPr>
            <a:r>
              <a:rPr lang="en-US" sz="1800" b="0" dirty="0">
                <a:solidFill>
                  <a:prstClr val="black"/>
                </a:solidFill>
                <a:latin typeface="Arial"/>
                <a:cs typeface="Arial"/>
              </a:rPr>
              <a:t>Speed</a:t>
            </a:r>
          </a:p>
          <a:p>
            <a:pPr marL="285750" indent="-285750" defTabSz="457200" eaLnBrk="1" fontAlgn="auto" hangingPunct="1">
              <a:spcBef>
                <a:spcPts val="0"/>
              </a:spcBef>
              <a:spcAft>
                <a:spcPts val="0"/>
              </a:spcAft>
              <a:buFont typeface="Arial"/>
              <a:buChar char="•"/>
            </a:pPr>
            <a:r>
              <a:rPr lang="en-US" sz="1800" b="0" dirty="0">
                <a:solidFill>
                  <a:prstClr val="black"/>
                </a:solidFill>
                <a:latin typeface="Arial"/>
                <a:cs typeface="Arial"/>
              </a:rPr>
              <a:t>Humidity</a:t>
            </a:r>
          </a:p>
          <a:p>
            <a:pPr marL="285750" indent="-285750" defTabSz="457200" eaLnBrk="1" fontAlgn="auto" hangingPunct="1">
              <a:spcBef>
                <a:spcPts val="0"/>
              </a:spcBef>
              <a:spcAft>
                <a:spcPts val="0"/>
              </a:spcAft>
              <a:buFont typeface="Arial"/>
              <a:buChar char="•"/>
            </a:pPr>
            <a:r>
              <a:rPr lang="en-US" sz="1800" b="0" dirty="0">
                <a:solidFill>
                  <a:prstClr val="black"/>
                </a:solidFill>
                <a:latin typeface="Arial"/>
                <a:cs typeface="Arial"/>
              </a:rPr>
              <a:t>Geography</a:t>
            </a:r>
          </a:p>
          <a:p>
            <a:pPr marL="285750" indent="-285750" defTabSz="457200" eaLnBrk="1" fontAlgn="auto" hangingPunct="1">
              <a:spcBef>
                <a:spcPts val="0"/>
              </a:spcBef>
              <a:spcAft>
                <a:spcPts val="0"/>
              </a:spcAft>
              <a:buFont typeface="Arial"/>
              <a:buChar char="•"/>
            </a:pPr>
            <a:r>
              <a:rPr lang="en-US" sz="1800" b="0" dirty="0">
                <a:solidFill>
                  <a:prstClr val="black"/>
                </a:solidFill>
                <a:latin typeface="Arial"/>
                <a:cs typeface="Arial"/>
              </a:rPr>
              <a:t>Patterns versus random</a:t>
            </a:r>
          </a:p>
        </p:txBody>
      </p:sp>
      <p:sp>
        <p:nvSpPr>
          <p:cNvPr id="11" name="TextBox 10"/>
          <p:cNvSpPr txBox="1"/>
          <p:nvPr/>
        </p:nvSpPr>
        <p:spPr>
          <a:xfrm>
            <a:off x="457200" y="4071473"/>
            <a:ext cx="6724918" cy="1643527"/>
          </a:xfrm>
          <a:prstGeom prst="rect">
            <a:avLst/>
          </a:prstGeom>
          <a:noFill/>
        </p:spPr>
        <p:txBody>
          <a:bodyPr wrap="none" rtlCol="0">
            <a:spAutoFit/>
          </a:bodyPr>
          <a:lstStyle/>
          <a:p>
            <a:pPr marL="342900" indent="-342900" defTabSz="457200" eaLnBrk="1" fontAlgn="auto" hangingPunct="1">
              <a:spcBef>
                <a:spcPct val="20000"/>
              </a:spcBef>
              <a:spcAft>
                <a:spcPts val="0"/>
              </a:spcAft>
              <a:buFont typeface="Times" charset="0"/>
              <a:buChar char="•"/>
            </a:pPr>
            <a:r>
              <a:rPr lang="en-US" sz="1800" b="0" dirty="0">
                <a:solidFill>
                  <a:prstClr val="black"/>
                </a:solidFill>
                <a:latin typeface="Arial"/>
                <a:cs typeface="Arial"/>
              </a:rPr>
              <a:t>Long term association with </a:t>
            </a:r>
            <a:r>
              <a:rPr lang="en-US" sz="1800" dirty="0">
                <a:solidFill>
                  <a:prstClr val="black"/>
                </a:solidFill>
                <a:latin typeface="Arial"/>
                <a:cs typeface="Arial"/>
              </a:rPr>
              <a:t>schools</a:t>
            </a:r>
          </a:p>
          <a:p>
            <a:pPr marL="342900" indent="-342900" defTabSz="457200" eaLnBrk="1" fontAlgn="auto" hangingPunct="1">
              <a:spcBef>
                <a:spcPct val="20000"/>
              </a:spcBef>
              <a:spcAft>
                <a:spcPts val="0"/>
              </a:spcAft>
              <a:buFont typeface="Times" charset="0"/>
              <a:buChar char="•"/>
            </a:pPr>
            <a:r>
              <a:rPr lang="en-US" sz="1800" dirty="0">
                <a:solidFill>
                  <a:prstClr val="black"/>
                </a:solidFill>
                <a:latin typeface="Arial"/>
                <a:cs typeface="Arial"/>
              </a:rPr>
              <a:t>Contextual Science </a:t>
            </a:r>
            <a:r>
              <a:rPr lang="en-US" sz="1800" b="0" dirty="0">
                <a:solidFill>
                  <a:prstClr val="black"/>
                </a:solidFill>
                <a:latin typeface="Arial"/>
                <a:cs typeface="Arial"/>
              </a:rPr>
              <a:t>education package</a:t>
            </a:r>
          </a:p>
          <a:p>
            <a:pPr marL="342900" indent="-342900" defTabSz="457200" eaLnBrk="1" fontAlgn="auto" hangingPunct="1">
              <a:spcBef>
                <a:spcPct val="20000"/>
              </a:spcBef>
              <a:spcAft>
                <a:spcPts val="0"/>
              </a:spcAft>
              <a:buFont typeface="Times" charset="0"/>
              <a:buChar char="•"/>
            </a:pPr>
            <a:r>
              <a:rPr lang="en-US" sz="1800" b="0" dirty="0">
                <a:solidFill>
                  <a:prstClr val="black"/>
                </a:solidFill>
                <a:latin typeface="Arial"/>
                <a:cs typeface="Arial"/>
              </a:rPr>
              <a:t>Emphasize global equality – same lessons in USA and Africa</a:t>
            </a:r>
          </a:p>
          <a:p>
            <a:pPr marL="342900" indent="-342900" defTabSz="457200" eaLnBrk="1" fontAlgn="auto" hangingPunct="1">
              <a:spcBef>
                <a:spcPct val="20000"/>
              </a:spcBef>
              <a:spcAft>
                <a:spcPts val="0"/>
              </a:spcAft>
              <a:buFont typeface="Times" charset="0"/>
              <a:buChar char="•"/>
            </a:pPr>
            <a:r>
              <a:rPr lang="en-US" sz="1800" b="0" dirty="0">
                <a:solidFill>
                  <a:prstClr val="black"/>
                </a:solidFill>
                <a:latin typeface="Arial"/>
                <a:cs typeface="Arial"/>
              </a:rPr>
              <a:t>Connect across culture</a:t>
            </a:r>
            <a:r>
              <a:rPr lang="en-US" sz="1600" b="0" dirty="0">
                <a:solidFill>
                  <a:prstClr val="black"/>
                </a:solidFill>
                <a:latin typeface="Arial"/>
                <a:cs typeface="Arial"/>
              </a:rPr>
              <a:t>s</a:t>
            </a:r>
          </a:p>
          <a:p>
            <a:pPr defTabSz="457200" eaLnBrk="1" fontAlgn="auto" hangingPunct="1">
              <a:spcBef>
                <a:spcPts val="0"/>
              </a:spcBef>
              <a:spcAft>
                <a:spcPts val="0"/>
              </a:spcAft>
            </a:pPr>
            <a:endParaRPr lang="en-US" sz="1800" b="0" dirty="0">
              <a:solidFill>
                <a:prstClr val="black"/>
              </a:solidFill>
              <a:latin typeface="Arial"/>
              <a:cs typeface="Arial"/>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1295942"/>
            <a:ext cx="4478428" cy="2687056"/>
          </a:xfrm>
          <a:prstGeom prst="rect">
            <a:avLst/>
          </a:prstGeom>
        </p:spPr>
      </p:pic>
      <p:sp>
        <p:nvSpPr>
          <p:cNvPr id="7" name="TextBox 6"/>
          <p:cNvSpPr txBox="1"/>
          <p:nvPr/>
        </p:nvSpPr>
        <p:spPr>
          <a:xfrm>
            <a:off x="4537897" y="1066800"/>
            <a:ext cx="4606103" cy="830997"/>
          </a:xfrm>
          <a:prstGeom prst="rect">
            <a:avLst/>
          </a:prstGeom>
          <a:noFill/>
        </p:spPr>
        <p:txBody>
          <a:bodyPr wrap="square" rtlCol="0">
            <a:spAutoFit/>
          </a:bodyPr>
          <a:lstStyle/>
          <a:p>
            <a:r>
              <a:rPr lang="en-GB" dirty="0"/>
              <a:t>&gt;90% of stations installed in Schools</a:t>
            </a:r>
            <a:endParaRPr lang="nl-NL" dirty="0"/>
          </a:p>
        </p:txBody>
      </p:sp>
    </p:spTree>
    <p:extLst>
      <p:ext uri="{BB962C8B-B14F-4D97-AF65-F5344CB8AC3E}">
        <p14:creationId xmlns:p14="http://schemas.microsoft.com/office/powerpoint/2010/main" val="1298256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evanandel\Downloads\16800791600_aa39b540dd_o.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512"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523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3" name="Slide Number Placeholder 3"/>
          <p:cNvSpPr>
            <a:spLocks noGrp="1"/>
          </p:cNvSpPr>
          <p:nvPr>
            <p:ph type="sldNum" sz="quarter" idx="10"/>
          </p:nvPr>
        </p:nvSpPr>
        <p:spPr/>
        <p:txBody>
          <a:bodyPr/>
          <a:lstStyle/>
          <a:p>
            <a:fld id="{BCE18ECC-8D45-416C-959E-E2964B404DA7}" type="slidenum">
              <a:rPr lang="en-US" altLang="en-US"/>
              <a:pPr/>
              <a:t>17</a:t>
            </a:fld>
            <a:endParaRPr lang="en-US" altLang="en-US"/>
          </a:p>
        </p:txBody>
      </p:sp>
      <p:sp>
        <p:nvSpPr>
          <p:cNvPr id="272386" name="Rectangle 2"/>
          <p:cNvSpPr>
            <a:spLocks noGrp="1" noChangeArrowheads="1"/>
          </p:cNvSpPr>
          <p:nvPr>
            <p:ph type="ctrTitle"/>
          </p:nvPr>
        </p:nvSpPr>
        <p:spPr>
          <a:xfrm>
            <a:off x="611560" y="4608"/>
            <a:ext cx="8044184" cy="743744"/>
          </a:xfrm>
        </p:spPr>
        <p:txBody>
          <a:bodyPr anchor="t">
            <a:normAutofit/>
          </a:bodyPr>
          <a:lstStyle/>
          <a:p>
            <a:pPr algn="l"/>
            <a:r>
              <a:rPr lang="nl-NL" altLang="en-US" sz="3600" b="1" dirty="0">
                <a:latin typeface="Arial" panose="020B0604020202020204" pitchFamily="34" charset="0"/>
                <a:cs typeface="Arial" panose="020B0604020202020204" pitchFamily="34" charset="0"/>
              </a:rPr>
              <a:t>TAHMO Program -  Dar es Salaam</a:t>
            </a:r>
          </a:p>
        </p:txBody>
      </p:sp>
      <p:sp>
        <p:nvSpPr>
          <p:cNvPr id="272387" name="Rectangle 3"/>
          <p:cNvSpPr>
            <a:spLocks noGrp="1" noChangeArrowheads="1"/>
          </p:cNvSpPr>
          <p:nvPr>
            <p:ph type="body" idx="1"/>
          </p:nvPr>
        </p:nvSpPr>
        <p:spPr>
          <a:xfrm>
            <a:off x="323528" y="658862"/>
            <a:ext cx="8458200" cy="3778250"/>
          </a:xfrm>
          <a:noFill/>
          <a:ln/>
        </p:spPr>
        <p:txBody>
          <a:bodyPr/>
          <a:lstStyle/>
          <a:p>
            <a:pPr marL="342900" indent="-342900" algn="l"/>
            <a:r>
              <a:rPr lang="en-US" altLang="en-US" dirty="0">
                <a:solidFill>
                  <a:schemeClr val="tx1"/>
                </a:solidFill>
                <a:latin typeface="Arial" panose="020B0604020202020204" pitchFamily="34" charset="0"/>
                <a:cs typeface="Arial" panose="020B0604020202020204" pitchFamily="34" charset="0"/>
              </a:rPr>
              <a:t>   Tanzania Urban Resilience Program </a:t>
            </a:r>
          </a:p>
          <a:p>
            <a:pPr marL="342900" indent="-342900" algn="l"/>
            <a:r>
              <a:rPr lang="en-US" altLang="en-US" b="1" dirty="0">
                <a:solidFill>
                  <a:schemeClr val="tx1"/>
                </a:solidFill>
                <a:latin typeface="Arial" panose="020B0604020202020204" pitchFamily="34" charset="0"/>
                <a:cs typeface="Arial" panose="020B0604020202020204" pitchFamily="34" charset="0"/>
              </a:rPr>
              <a:t>	</a:t>
            </a:r>
            <a:r>
              <a:rPr lang="en-US" altLang="en-US" b="1" dirty="0">
                <a:solidFill>
                  <a:srgbClr val="FF0000"/>
                </a:solidFill>
                <a:latin typeface="Arial" panose="020B0604020202020204" pitchFamily="34" charset="0"/>
                <a:cs typeface="Arial" panose="020B0604020202020204" pitchFamily="34" charset="0"/>
              </a:rPr>
              <a:t>Early Warning </a:t>
            </a:r>
            <a:r>
              <a:rPr lang="en-US" altLang="en-US" b="1" dirty="0" err="1">
                <a:solidFill>
                  <a:srgbClr val="FF0000"/>
                </a:solidFill>
                <a:latin typeface="Arial" panose="020B0604020202020204" pitchFamily="34" charset="0"/>
                <a:cs typeface="Arial" panose="020B0604020202020204" pitchFamily="34" charset="0"/>
              </a:rPr>
              <a:t>Msimbazi</a:t>
            </a:r>
            <a:endParaRPr lang="en-US" altLang="en-US" b="1" dirty="0">
              <a:solidFill>
                <a:srgbClr val="FF0000"/>
              </a:solidFill>
              <a:latin typeface="Arial" panose="020B0604020202020204" pitchFamily="34" charset="0"/>
              <a:cs typeface="Arial" panose="020B0604020202020204" pitchFamily="34" charset="0"/>
            </a:endParaRPr>
          </a:p>
          <a:p>
            <a:pPr marL="342900" indent="-342900" algn="l"/>
            <a:endParaRPr lang="en-US" altLang="en-US" dirty="0">
              <a:solidFill>
                <a:schemeClr val="tx1"/>
              </a:solidFill>
            </a:endParaRPr>
          </a:p>
        </p:txBody>
      </p:sp>
      <p:sp>
        <p:nvSpPr>
          <p:cNvPr id="273079" name="Rectangle 695"/>
          <p:cNvSpPr>
            <a:spLocks noChangeArrowheads="1"/>
          </p:cNvSpPr>
          <p:nvPr/>
        </p:nvSpPr>
        <p:spPr bwMode="auto">
          <a:xfrm>
            <a:off x="6553200" y="4106864"/>
            <a:ext cx="2438400" cy="1150936"/>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3080" name="Rectangle 696"/>
          <p:cNvSpPr>
            <a:spLocks noChangeArrowheads="1"/>
          </p:cNvSpPr>
          <p:nvPr/>
        </p:nvSpPr>
        <p:spPr bwMode="auto">
          <a:xfrm>
            <a:off x="762000" y="4953000"/>
            <a:ext cx="2209800" cy="4953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674" name="Afbeelding 673">
            <a:extLst>
              <a:ext uri="{FF2B5EF4-FFF2-40B4-BE49-F238E27FC236}">
                <a16:creationId xmlns="" xmlns:a16="http://schemas.microsoft.com/office/drawing/2014/main" id="{5702E433-E0A6-4FE5-9ABB-D2E24D740E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72400" y="6008620"/>
            <a:ext cx="1066800" cy="820936"/>
          </a:xfrm>
          <a:prstGeom prst="rect">
            <a:avLst/>
          </a:prstGeom>
        </p:spPr>
      </p:pic>
      <p:pic>
        <p:nvPicPr>
          <p:cNvPr id="260098" name="Picture 2" descr="Image result for floods dar es salaam">
            <a:extLst>
              <a:ext uri="{FF2B5EF4-FFF2-40B4-BE49-F238E27FC236}">
                <a16:creationId xmlns="" xmlns:a16="http://schemas.microsoft.com/office/drawing/2014/main" id="{B2DE2212-097A-4D82-89CD-765BAFDFB5E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1999" y="1844824"/>
            <a:ext cx="7893745" cy="3980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376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221"/>
            <a:ext cx="9144000" cy="951973"/>
          </a:xfrm>
        </p:spPr>
        <p:txBody>
          <a:bodyPr/>
          <a:lstStyle/>
          <a:p>
            <a:r>
              <a:rPr lang="en-GB" b="1" dirty="0"/>
              <a:t>TAHMO Program - Ghana</a:t>
            </a:r>
            <a:endParaRPr lang="nl-NL" b="1" dirty="0"/>
          </a:p>
        </p:txBody>
      </p:sp>
      <p:pic>
        <p:nvPicPr>
          <p:cNvPr id="2050" name="Picture 2">
            <a:hlinkClick r:id="rId2"/>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35556" y="1485499"/>
            <a:ext cx="8932244" cy="3543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1604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Shape 95"/>
          <p:cNvPicPr preferRelativeResize="0"/>
          <p:nvPr/>
        </p:nvPicPr>
        <p:blipFill>
          <a:blip r:embed="rId3">
            <a:alphaModFix/>
          </a:blip>
          <a:stretch>
            <a:fillRect/>
          </a:stretch>
        </p:blipFill>
        <p:spPr>
          <a:xfrm>
            <a:off x="0" y="-50765"/>
            <a:ext cx="9144000" cy="9143965"/>
          </a:xfrm>
          <a:prstGeom prst="rect">
            <a:avLst/>
          </a:prstGeom>
          <a:noFill/>
          <a:ln>
            <a:noFill/>
          </a:ln>
        </p:spPr>
      </p:pic>
      <p:sp>
        <p:nvSpPr>
          <p:cNvPr id="96" name="Shape 96"/>
          <p:cNvSpPr txBox="1"/>
          <p:nvPr/>
        </p:nvSpPr>
        <p:spPr>
          <a:xfrm>
            <a:off x="104587" y="140569"/>
            <a:ext cx="9144000" cy="1014400"/>
          </a:xfrm>
          <a:prstGeom prst="rect">
            <a:avLst/>
          </a:prstGeom>
          <a:noFill/>
          <a:ln>
            <a:noFill/>
          </a:ln>
        </p:spPr>
        <p:txBody>
          <a:bodyPr lIns="91425" tIns="45700" rIns="91425" bIns="45700" anchor="t" anchorCtr="0">
            <a:noAutofit/>
          </a:bodyPr>
          <a:lstStyle/>
          <a:p>
            <a:pPr algn="ctr" eaLnBrk="1" fontAlgn="auto" hangingPunct="1">
              <a:spcBef>
                <a:spcPts val="0"/>
              </a:spcBef>
              <a:spcAft>
                <a:spcPts val="0"/>
              </a:spcAft>
              <a:buClr>
                <a:srgbClr val="000000"/>
              </a:buClr>
              <a:buFont typeface="Arial"/>
              <a:buNone/>
            </a:pPr>
            <a:endParaRPr sz="1400" kern="0">
              <a:solidFill>
                <a:srgbClr val="008000"/>
              </a:solidFill>
              <a:latin typeface="Arial"/>
              <a:cs typeface="Arial"/>
              <a:sym typeface="Arial"/>
            </a:endParaRPr>
          </a:p>
        </p:txBody>
      </p:sp>
      <p:sp>
        <p:nvSpPr>
          <p:cNvPr id="97" name="Shape 97"/>
          <p:cNvSpPr/>
          <p:nvPr/>
        </p:nvSpPr>
        <p:spPr>
          <a:xfrm>
            <a:off x="6732240" y="5198633"/>
            <a:ext cx="2373660" cy="1584400"/>
          </a:xfrm>
          <a:prstGeom prst="roundRect">
            <a:avLst>
              <a:gd name="adj" fmla="val 16667"/>
            </a:avLst>
          </a:prstGeom>
          <a:solidFill>
            <a:srgbClr val="FFFFFF"/>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algn="r" eaLnBrk="1" fontAlgn="auto" hangingPunct="1">
              <a:spcBef>
                <a:spcPts val="0"/>
              </a:spcBef>
              <a:spcAft>
                <a:spcPts val="0"/>
              </a:spcAft>
              <a:buClr>
                <a:srgbClr val="000000"/>
              </a:buClr>
              <a:buSzPct val="25000"/>
              <a:buFont typeface="Montserrat"/>
              <a:buNone/>
            </a:pPr>
            <a:r>
              <a:rPr lang="en-US" sz="2100" b="0" kern="0" dirty="0">
                <a:solidFill>
                  <a:srgbClr val="000000"/>
                </a:solidFill>
                <a:latin typeface="Montserrat"/>
                <a:ea typeface="Montserrat"/>
                <a:cs typeface="Montserrat"/>
                <a:sym typeface="Montserrat"/>
              </a:rPr>
              <a:t>End-users: Cocoa farmers such as George benefit at the end!</a:t>
            </a:r>
          </a:p>
        </p:txBody>
      </p:sp>
    </p:spTree>
    <p:extLst>
      <p:ext uri="{BB962C8B-B14F-4D97-AF65-F5344CB8AC3E}">
        <p14:creationId xmlns:p14="http://schemas.microsoft.com/office/powerpoint/2010/main" val="1704883399"/>
      </p:ext>
    </p:extLst>
  </p:cSld>
  <p:clrMapOvr>
    <a:masterClrMapping/>
  </p:clrMapOvr>
  <p:transition xmlns:p14="http://schemas.microsoft.com/office/powerpoint/2010/mai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A6C7EA-F3D4-47BE-B89D-A7B18AAE2D65}"/>
              </a:ext>
            </a:extLst>
          </p:cNvPr>
          <p:cNvSpPr>
            <a:spLocks noGrp="1"/>
          </p:cNvSpPr>
          <p:nvPr>
            <p:ph type="ctrTitle"/>
          </p:nvPr>
        </p:nvSpPr>
        <p:spPr>
          <a:xfrm>
            <a:off x="649796" y="196614"/>
            <a:ext cx="7772400" cy="504056"/>
          </a:xfrm>
        </p:spPr>
        <p:txBody>
          <a:bodyPr>
            <a:normAutofit fontScale="90000"/>
          </a:bodyPr>
          <a:lstStyle/>
          <a:p>
            <a:r>
              <a:rPr lang="en-US" dirty="0"/>
              <a:t>What is TAHMO?</a:t>
            </a:r>
          </a:p>
        </p:txBody>
      </p:sp>
      <p:sp>
        <p:nvSpPr>
          <p:cNvPr id="3" name="Subtitle 2">
            <a:extLst>
              <a:ext uri="{FF2B5EF4-FFF2-40B4-BE49-F238E27FC236}">
                <a16:creationId xmlns="" xmlns:a16="http://schemas.microsoft.com/office/drawing/2014/main" id="{33A7C90E-B28D-4705-84EC-6CF8D441ADAA}"/>
              </a:ext>
            </a:extLst>
          </p:cNvPr>
          <p:cNvSpPr>
            <a:spLocks noGrp="1"/>
          </p:cNvSpPr>
          <p:nvPr>
            <p:ph type="subTitle" idx="1"/>
          </p:nvPr>
        </p:nvSpPr>
        <p:spPr>
          <a:xfrm>
            <a:off x="107504" y="764705"/>
            <a:ext cx="8856984" cy="3312367"/>
          </a:xfrm>
        </p:spPr>
        <p:txBody>
          <a:bodyPr>
            <a:normAutofit fontScale="77500" lnSpcReduction="20000"/>
          </a:bodyPr>
          <a:lstStyle/>
          <a:p>
            <a:pPr algn="l"/>
            <a:r>
              <a:rPr lang="en-US" sz="2300" dirty="0">
                <a:solidFill>
                  <a:srgbClr val="FF0000"/>
                </a:solidFill>
              </a:rPr>
              <a:t>The Trans-African Hydro-Meteorological Observatory (TAHMO) Initiative </a:t>
            </a:r>
            <a:r>
              <a:rPr lang="en-US" sz="2200" dirty="0">
                <a:solidFill>
                  <a:schemeClr val="tx1"/>
                </a:solidFill>
              </a:rPr>
              <a:t>aims to develop a vast network of weather stations across Africa. Current and historic weather data is important for agricultural, climate monitoring, and many hydro-meteorological applications.</a:t>
            </a:r>
          </a:p>
          <a:p>
            <a:pPr algn="l"/>
            <a:endParaRPr lang="en-US" sz="2200" dirty="0">
              <a:solidFill>
                <a:schemeClr val="tx1"/>
              </a:solidFill>
            </a:endParaRPr>
          </a:p>
          <a:p>
            <a:pPr algn="l"/>
            <a:r>
              <a:rPr lang="en-US" sz="2200" dirty="0">
                <a:solidFill>
                  <a:schemeClr val="tx1"/>
                </a:solidFill>
              </a:rPr>
              <a:t>The idea behind this project is to have at least one automatic weather station every 30 km in sub-Saharan Africa. This entails the installation of 20,000 stations across the continent.</a:t>
            </a:r>
          </a:p>
          <a:p>
            <a:pPr algn="l"/>
            <a:endParaRPr lang="en-US" sz="2200" dirty="0">
              <a:solidFill>
                <a:schemeClr val="tx1"/>
              </a:solidFill>
            </a:endParaRPr>
          </a:p>
          <a:p>
            <a:pPr algn="l"/>
            <a:r>
              <a:rPr lang="en-US" sz="2200" dirty="0">
                <a:solidFill>
                  <a:schemeClr val="tx1"/>
                </a:solidFill>
              </a:rPr>
              <a:t>This will be achieved  by applying innovative sensor technology and ICT, TAHMO stations are both inexpensive and robust. Stations are placed at schools and integrated in educational programs, adding richness to the curriculum and helping foster a new generation of scientists.</a:t>
            </a:r>
          </a:p>
          <a:p>
            <a:pPr algn="l"/>
            <a:endParaRPr lang="en-US" sz="2200" dirty="0">
              <a:solidFill>
                <a:schemeClr val="tx1"/>
              </a:solidFill>
            </a:endParaRPr>
          </a:p>
          <a:p>
            <a:pPr algn="l"/>
            <a:r>
              <a:rPr lang="en-US" sz="2200" dirty="0">
                <a:solidFill>
                  <a:schemeClr val="tx1"/>
                </a:solidFill>
              </a:rPr>
              <a:t> Local weather data will be combined with models and satellite observations to obtain insight into the distribution of water and energy stocks and fluxes.</a:t>
            </a:r>
          </a:p>
          <a:p>
            <a:pPr algn="l"/>
            <a:endParaRPr lang="en-US" dirty="0"/>
          </a:p>
        </p:txBody>
      </p:sp>
      <p:pic>
        <p:nvPicPr>
          <p:cNvPr id="4" name="Picture 3">
            <a:extLst>
              <a:ext uri="{FF2B5EF4-FFF2-40B4-BE49-F238E27FC236}">
                <a16:creationId xmlns="" xmlns:a16="http://schemas.microsoft.com/office/drawing/2014/main" id="{AF822639-17BD-42D9-A68C-26AB082590C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57959" y="3900211"/>
            <a:ext cx="4791249" cy="3002517"/>
          </a:xfrm>
          <a:prstGeom prst="rect">
            <a:avLst/>
          </a:prstGeom>
        </p:spPr>
      </p:pic>
      <p:pic>
        <p:nvPicPr>
          <p:cNvPr id="5" name="Picture 4">
            <a:extLst>
              <a:ext uri="{FF2B5EF4-FFF2-40B4-BE49-F238E27FC236}">
                <a16:creationId xmlns="" xmlns:a16="http://schemas.microsoft.com/office/drawing/2014/main" id="{E7A58AF4-45B5-4006-8B8F-02787A6782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9796" y="3900211"/>
            <a:ext cx="2203152" cy="2938036"/>
          </a:xfrm>
          <a:prstGeom prst="rect">
            <a:avLst/>
          </a:prstGeom>
        </p:spPr>
      </p:pic>
      <p:pic>
        <p:nvPicPr>
          <p:cNvPr id="6" name="Picture 5">
            <a:extLst>
              <a:ext uri="{FF2B5EF4-FFF2-40B4-BE49-F238E27FC236}">
                <a16:creationId xmlns="" xmlns:a16="http://schemas.microsoft.com/office/drawing/2014/main" id="{8D6693A6-97A5-444A-8FD1-F41FAB64C34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427984" y="2132857"/>
            <a:ext cx="504056" cy="1008112"/>
          </a:xfrm>
          <a:prstGeom prst="rect">
            <a:avLst/>
          </a:prstGeom>
        </p:spPr>
      </p:pic>
    </p:spTree>
    <p:extLst>
      <p:ext uri="{BB962C8B-B14F-4D97-AF65-F5344CB8AC3E}">
        <p14:creationId xmlns:p14="http://schemas.microsoft.com/office/powerpoint/2010/main" val="1798976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email">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p:blipFill>
        <p:spPr>
          <a:xfrm>
            <a:off x="568119" y="882269"/>
            <a:ext cx="7803995" cy="2531962"/>
          </a:xfrm>
          <a:prstGeom prst="rect">
            <a:avLst/>
          </a:prstGeom>
        </p:spPr>
      </p:pic>
      <p:sp>
        <p:nvSpPr>
          <p:cNvPr id="2" name="Title 1"/>
          <p:cNvSpPr>
            <a:spLocks noGrp="1"/>
          </p:cNvSpPr>
          <p:nvPr>
            <p:ph type="title"/>
          </p:nvPr>
        </p:nvSpPr>
        <p:spPr>
          <a:xfrm>
            <a:off x="361725" y="32373"/>
            <a:ext cx="8229600" cy="858359"/>
          </a:xfrm>
        </p:spPr>
        <p:txBody>
          <a:bodyPr vert="horz" lIns="91440" tIns="45720" rIns="91440" bIns="45720" rtlCol="0" anchor="ctr">
            <a:normAutofit/>
          </a:bodyPr>
          <a:lstStyle/>
          <a:p>
            <a:r>
              <a:rPr lang="en-GB" b="1" dirty="0"/>
              <a:t>Delivery of Products &amp; Services</a:t>
            </a:r>
            <a:endParaRPr lang="nl-NL" b="1" dirty="0"/>
          </a:p>
        </p:txBody>
      </p:sp>
      <p:grpSp>
        <p:nvGrpSpPr>
          <p:cNvPr id="4" name="Group 3"/>
          <p:cNvGrpSpPr/>
          <p:nvPr/>
        </p:nvGrpSpPr>
        <p:grpSpPr>
          <a:xfrm>
            <a:off x="539655" y="2933102"/>
            <a:ext cx="2121415" cy="3226496"/>
            <a:chOff x="628650" y="2360381"/>
            <a:chExt cx="2121415" cy="3226496"/>
          </a:xfrm>
        </p:grpSpPr>
        <p:grpSp>
          <p:nvGrpSpPr>
            <p:cNvPr id="5" name="Group 4"/>
            <p:cNvGrpSpPr/>
            <p:nvPr/>
          </p:nvGrpSpPr>
          <p:grpSpPr>
            <a:xfrm>
              <a:off x="628650" y="2360381"/>
              <a:ext cx="2121415" cy="3226496"/>
              <a:chOff x="1462960" y="2205954"/>
              <a:chExt cx="2851688" cy="4337180"/>
            </a:xfrm>
          </p:grpSpPr>
          <p:sp>
            <p:nvSpPr>
              <p:cNvPr id="7" name="Freeform 6"/>
              <p:cNvSpPr/>
              <p:nvPr/>
            </p:nvSpPr>
            <p:spPr>
              <a:xfrm>
                <a:off x="1462960" y="2205954"/>
                <a:ext cx="2851688" cy="4229100"/>
              </a:xfrm>
              <a:custGeom>
                <a:avLst/>
                <a:gdLst>
                  <a:gd name="connsiteX0" fmla="*/ 387459 w 2851688"/>
                  <a:gd name="connsiteY0" fmla="*/ 0 h 4229100"/>
                  <a:gd name="connsiteX1" fmla="*/ 2464229 w 2851688"/>
                  <a:gd name="connsiteY1" fmla="*/ 0 h 4229100"/>
                  <a:gd name="connsiteX2" fmla="*/ 2851688 w 2851688"/>
                  <a:gd name="connsiteY2" fmla="*/ 387459 h 4229100"/>
                  <a:gd name="connsiteX3" fmla="*/ 2851688 w 2851688"/>
                  <a:gd name="connsiteY3" fmla="*/ 1751280 h 4229100"/>
                  <a:gd name="connsiteX4" fmla="*/ 2851688 w 2851688"/>
                  <a:gd name="connsiteY4" fmla="*/ 2521056 h 4229100"/>
                  <a:gd name="connsiteX5" fmla="*/ 2851688 w 2851688"/>
                  <a:gd name="connsiteY5" fmla="*/ 4229100 h 4229100"/>
                  <a:gd name="connsiteX6" fmla="*/ 0 w 2851688"/>
                  <a:gd name="connsiteY6" fmla="*/ 4229100 h 4229100"/>
                  <a:gd name="connsiteX7" fmla="*/ 0 w 2851688"/>
                  <a:gd name="connsiteY7" fmla="*/ 2521056 h 4229100"/>
                  <a:gd name="connsiteX8" fmla="*/ 0 w 2851688"/>
                  <a:gd name="connsiteY8" fmla="*/ 1751280 h 4229100"/>
                  <a:gd name="connsiteX9" fmla="*/ 0 w 2851688"/>
                  <a:gd name="connsiteY9" fmla="*/ 387459 h 4229100"/>
                  <a:gd name="connsiteX10" fmla="*/ 387459 w 2851688"/>
                  <a:gd name="connsiteY10" fmla="*/ 0 h 422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1688" h="4229100">
                    <a:moveTo>
                      <a:pt x="387459" y="0"/>
                    </a:moveTo>
                    <a:lnTo>
                      <a:pt x="2464229" y="0"/>
                    </a:lnTo>
                    <a:cubicBezTo>
                      <a:pt x="2678217" y="0"/>
                      <a:pt x="2851688" y="173471"/>
                      <a:pt x="2851688" y="387459"/>
                    </a:cubicBezTo>
                    <a:lnTo>
                      <a:pt x="2851688" y="1751280"/>
                    </a:lnTo>
                    <a:lnTo>
                      <a:pt x="2851688" y="2521056"/>
                    </a:lnTo>
                    <a:lnTo>
                      <a:pt x="2851688" y="4229100"/>
                    </a:lnTo>
                    <a:lnTo>
                      <a:pt x="0" y="4229100"/>
                    </a:lnTo>
                    <a:lnTo>
                      <a:pt x="0" y="2521056"/>
                    </a:lnTo>
                    <a:lnTo>
                      <a:pt x="0" y="1751280"/>
                    </a:lnTo>
                    <a:lnTo>
                      <a:pt x="0" y="387459"/>
                    </a:lnTo>
                    <a:cubicBezTo>
                      <a:pt x="0" y="173471"/>
                      <a:pt x="173471" y="0"/>
                      <a:pt x="387459" y="0"/>
                    </a:cubicBez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FFFF"/>
                  </a:solidFill>
                </a:endParaRPr>
              </a:p>
            </p:txBody>
          </p:sp>
          <p:sp>
            <p:nvSpPr>
              <p:cNvPr id="8" name="Rounded Rectangle 7"/>
              <p:cNvSpPr/>
              <p:nvPr/>
            </p:nvSpPr>
            <p:spPr>
              <a:xfrm>
                <a:off x="1842669" y="2608880"/>
                <a:ext cx="2092271" cy="2216257"/>
              </a:xfrm>
              <a:prstGeom prst="roundRect">
                <a:avLst>
                  <a:gd name="adj" fmla="val 1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FFFF"/>
                  </a:solidFill>
                </a:endParaRPr>
              </a:p>
            </p:txBody>
          </p:sp>
          <p:grpSp>
            <p:nvGrpSpPr>
              <p:cNvPr id="9" name="Group 8"/>
              <p:cNvGrpSpPr/>
              <p:nvPr/>
            </p:nvGrpSpPr>
            <p:grpSpPr>
              <a:xfrm>
                <a:off x="1835858" y="5204845"/>
                <a:ext cx="2105893" cy="1338289"/>
                <a:chOff x="1837503" y="5204845"/>
                <a:chExt cx="2105893" cy="1338289"/>
              </a:xfrm>
            </p:grpSpPr>
            <p:sp>
              <p:nvSpPr>
                <p:cNvPr id="10" name="Rounded Rectangle 9"/>
                <p:cNvSpPr/>
                <p:nvPr/>
              </p:nvSpPr>
              <p:spPr>
                <a:xfrm>
                  <a:off x="1837503" y="5204845"/>
                  <a:ext cx="539421" cy="539860"/>
                </a:xfrm>
                <a:prstGeom prst="roundRect">
                  <a:avLst>
                    <a:gd name="adj" fmla="val 205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FFFF"/>
                    </a:solidFill>
                  </a:endParaRPr>
                </a:p>
              </p:txBody>
            </p:sp>
            <p:sp>
              <p:nvSpPr>
                <p:cNvPr id="11" name="Rounded Rectangle 10"/>
                <p:cNvSpPr/>
                <p:nvPr/>
              </p:nvSpPr>
              <p:spPr>
                <a:xfrm>
                  <a:off x="2620739" y="5204845"/>
                  <a:ext cx="539421" cy="539860"/>
                </a:xfrm>
                <a:prstGeom prst="roundRect">
                  <a:avLst>
                    <a:gd name="adj" fmla="val 205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FFFF"/>
                    </a:solidFill>
                  </a:endParaRPr>
                </a:p>
              </p:txBody>
            </p:sp>
            <p:sp>
              <p:nvSpPr>
                <p:cNvPr id="12" name="Rounded Rectangle 11"/>
                <p:cNvSpPr/>
                <p:nvPr/>
              </p:nvSpPr>
              <p:spPr>
                <a:xfrm>
                  <a:off x="3403975" y="5204845"/>
                  <a:ext cx="539421" cy="539860"/>
                </a:xfrm>
                <a:prstGeom prst="roundRect">
                  <a:avLst>
                    <a:gd name="adj" fmla="val 205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FFFF"/>
                    </a:solidFill>
                  </a:endParaRPr>
                </a:p>
              </p:txBody>
            </p:sp>
            <p:sp>
              <p:nvSpPr>
                <p:cNvPr id="13" name="Rounded Rectangle 12"/>
                <p:cNvSpPr/>
                <p:nvPr/>
              </p:nvSpPr>
              <p:spPr>
                <a:xfrm>
                  <a:off x="1837503" y="6003274"/>
                  <a:ext cx="539421" cy="539860"/>
                </a:xfrm>
                <a:prstGeom prst="roundRect">
                  <a:avLst>
                    <a:gd name="adj" fmla="val 205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FFFF"/>
                    </a:solidFill>
                  </a:endParaRPr>
                </a:p>
              </p:txBody>
            </p:sp>
            <p:sp>
              <p:nvSpPr>
                <p:cNvPr id="14" name="Rounded Rectangle 13"/>
                <p:cNvSpPr/>
                <p:nvPr/>
              </p:nvSpPr>
              <p:spPr>
                <a:xfrm>
                  <a:off x="2620739" y="6003274"/>
                  <a:ext cx="539421" cy="539860"/>
                </a:xfrm>
                <a:prstGeom prst="roundRect">
                  <a:avLst>
                    <a:gd name="adj" fmla="val 205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FFFF"/>
                    </a:solidFill>
                  </a:endParaRPr>
                </a:p>
              </p:txBody>
            </p:sp>
            <p:sp>
              <p:nvSpPr>
                <p:cNvPr id="15" name="Rounded Rectangle 14"/>
                <p:cNvSpPr/>
                <p:nvPr/>
              </p:nvSpPr>
              <p:spPr>
                <a:xfrm>
                  <a:off x="3403975" y="6003274"/>
                  <a:ext cx="539421" cy="539860"/>
                </a:xfrm>
                <a:prstGeom prst="roundRect">
                  <a:avLst>
                    <a:gd name="adj" fmla="val 205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FFFF"/>
                    </a:solidFill>
                  </a:endParaRPr>
                </a:p>
              </p:txBody>
            </p:sp>
          </p:grpSp>
        </p:grpSp>
        <p:sp>
          <p:nvSpPr>
            <p:cNvPr id="6" name="TextBox 5"/>
            <p:cNvSpPr txBox="1"/>
            <p:nvPr/>
          </p:nvSpPr>
          <p:spPr>
            <a:xfrm>
              <a:off x="906055" y="2976646"/>
              <a:ext cx="1561539" cy="1015663"/>
            </a:xfrm>
            <a:prstGeom prst="rect">
              <a:avLst/>
            </a:prstGeom>
            <a:noFill/>
          </p:spPr>
          <p:txBody>
            <a:bodyPr wrap="square" rtlCol="0">
              <a:spAutoFit/>
            </a:bodyPr>
            <a:lstStyle/>
            <a:p>
              <a:pPr algn="ctr" defTabSz="457200"/>
              <a:r>
                <a:rPr lang="en-US" sz="6000" dirty="0">
                  <a:solidFill>
                    <a:srgbClr val="FFFFFF"/>
                  </a:solidFill>
                  <a:latin typeface="Cambria"/>
                </a:rPr>
                <a:t>161</a:t>
              </a:r>
            </a:p>
          </p:txBody>
        </p:sp>
      </p:grpSp>
      <p:pic>
        <p:nvPicPr>
          <p:cNvPr id="16" name="Picture 1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40068" y="890732"/>
            <a:ext cx="2869784" cy="2220177"/>
          </a:xfrm>
          <a:prstGeom prst="rect">
            <a:avLst/>
          </a:prstGeom>
        </p:spPr>
      </p:pic>
      <p:pic>
        <p:nvPicPr>
          <p:cNvPr id="17" name="Shape 95"/>
          <p:cNvPicPr>
            <a:picLocks noChangeAspect="1"/>
          </p:cNvPicPr>
          <p:nvPr/>
        </p:nvPicPr>
        <p:blipFill>
          <a:blip r:embed="rId7" cstate="email">
            <a:alphaModFix/>
            <a:extLst>
              <a:ext uri="{28A0092B-C50C-407E-A947-70E740481C1C}">
                <a14:useLocalDpi xmlns:a14="http://schemas.microsoft.com/office/drawing/2010/main"/>
              </a:ext>
            </a:extLst>
          </a:blip>
          <a:stretch>
            <a:fillRect/>
          </a:stretch>
        </p:blipFill>
        <p:spPr>
          <a:xfrm>
            <a:off x="5543197" y="882269"/>
            <a:ext cx="3652105" cy="2739079"/>
          </a:xfrm>
          <a:prstGeom prst="rect">
            <a:avLst/>
          </a:prstGeom>
          <a:noFill/>
          <a:ln>
            <a:noFill/>
          </a:ln>
        </p:spPr>
      </p:pic>
      <p:pic>
        <p:nvPicPr>
          <p:cNvPr id="1026" name="Picture 2"/>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2661070" y="3048000"/>
            <a:ext cx="5890263"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5069114" y="3431165"/>
            <a:ext cx="4068542" cy="2983597"/>
            <a:chOff x="5069114" y="3431165"/>
            <a:chExt cx="4068542" cy="2983597"/>
          </a:xfrm>
        </p:grpSpPr>
        <p:pic>
          <p:nvPicPr>
            <p:cNvPr id="20" name="20180108_1955393033">
              <a:hlinkClick r:id="" action="ppaction://media"/>
              <a:extLst>
                <a:ext uri="{FF2B5EF4-FFF2-40B4-BE49-F238E27FC236}">
                  <a16:creationId xmlns="" xmlns:a16="http://schemas.microsoft.com/office/drawing/2014/main" id="{C99A4FCB-2239-4B5E-AF27-6D02FC29F76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069114" y="3431165"/>
              <a:ext cx="4068542" cy="2983597"/>
            </a:xfrm>
            <a:prstGeom prst="rect">
              <a:avLst/>
            </a:prstGeom>
            <a:ln>
              <a:noFill/>
            </a:ln>
            <a:effectLst>
              <a:outerShdw blurRad="190500" algn="tl" rotWithShape="0">
                <a:srgbClr val="000000">
                  <a:alpha val="70000"/>
                </a:srgbClr>
              </a:outerShdw>
            </a:effectLst>
          </p:spPr>
        </p:pic>
        <p:sp>
          <p:nvSpPr>
            <p:cNvPr id="21" name="TextBox 20">
              <a:extLst>
                <a:ext uri="{FF2B5EF4-FFF2-40B4-BE49-F238E27FC236}">
                  <a16:creationId xmlns="" xmlns:a16="http://schemas.microsoft.com/office/drawing/2014/main" id="{6F737023-A090-4FDF-9CA6-A9E285954728}"/>
                </a:ext>
              </a:extLst>
            </p:cNvPr>
            <p:cNvSpPr txBox="1"/>
            <p:nvPr/>
          </p:nvSpPr>
          <p:spPr>
            <a:xfrm>
              <a:off x="5952569" y="5765989"/>
              <a:ext cx="2979770" cy="523220"/>
            </a:xfrm>
            <a:prstGeom prst="rect">
              <a:avLst/>
            </a:prstGeom>
            <a:noFill/>
          </p:spPr>
          <p:txBody>
            <a:bodyPr wrap="square" rtlCol="0">
              <a:spAutoFit/>
            </a:bodyPr>
            <a:lstStyle/>
            <a:p>
              <a:r>
                <a:rPr lang="en-GB" sz="1400" dirty="0">
                  <a:solidFill>
                    <a:prstClr val="black"/>
                  </a:solidFill>
                </a:rPr>
                <a:t>Footage </a:t>
              </a:r>
            </a:p>
            <a:p>
              <a:r>
                <a:rPr lang="en-GB" sz="1400" dirty="0">
                  <a:solidFill>
                    <a:prstClr val="black"/>
                  </a:solidFill>
                </a:rPr>
                <a:t>by Tanzania Red Cross Society</a:t>
              </a:r>
              <a:endParaRPr lang="x-none" sz="1400" dirty="0">
                <a:solidFill>
                  <a:prstClr val="black"/>
                </a:solidFill>
              </a:endParaRPr>
            </a:p>
          </p:txBody>
        </p:sp>
      </p:grpSp>
      <p:sp>
        <p:nvSpPr>
          <p:cNvPr id="19" name="TextBox 18"/>
          <p:cNvSpPr txBox="1"/>
          <p:nvPr/>
        </p:nvSpPr>
        <p:spPr>
          <a:xfrm>
            <a:off x="3409853" y="956733"/>
            <a:ext cx="2133344" cy="215444"/>
          </a:xfrm>
          <a:prstGeom prst="rect">
            <a:avLst/>
          </a:prstGeom>
          <a:noFill/>
        </p:spPr>
        <p:txBody>
          <a:bodyPr wrap="square" rtlCol="0">
            <a:spAutoFit/>
          </a:bodyPr>
          <a:lstStyle/>
          <a:p>
            <a:r>
              <a:rPr lang="nl-NL" sz="800" dirty="0">
                <a:solidFill>
                  <a:prstClr val="black"/>
                </a:solidFill>
              </a:rPr>
              <a:t>© http://theagribusinessmagazine.com</a:t>
            </a:r>
          </a:p>
        </p:txBody>
      </p:sp>
    </p:spTree>
    <p:extLst>
      <p:ext uri="{BB962C8B-B14F-4D97-AF65-F5344CB8AC3E}">
        <p14:creationId xmlns:p14="http://schemas.microsoft.com/office/powerpoint/2010/main" val="39834758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56"/>
            <a:ext cx="8229600" cy="1143000"/>
          </a:xfrm>
        </p:spPr>
        <p:txBody>
          <a:bodyPr/>
          <a:lstStyle/>
          <a:p>
            <a:r>
              <a:rPr lang="en-US" b="1" dirty="0"/>
              <a:t>Public Private Partnerships </a:t>
            </a:r>
            <a:r>
              <a:rPr lang="mr-IN" b="1" dirty="0"/>
              <a:t>–</a:t>
            </a:r>
            <a:r>
              <a:rPr lang="en-US" b="1" dirty="0"/>
              <a:t> PPP’s</a:t>
            </a:r>
          </a:p>
        </p:txBody>
      </p:sp>
      <p:pic>
        <p:nvPicPr>
          <p:cNvPr id="4" name="Picture 3" descr="F458 - Bellagio Frati Meeting March 7-11, 2017.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45701" y="1066800"/>
            <a:ext cx="4341099" cy="2886369"/>
          </a:xfrm>
          <a:prstGeom prst="rect">
            <a:avLst/>
          </a:prstGeom>
        </p:spPr>
      </p:pic>
      <p:sp>
        <p:nvSpPr>
          <p:cNvPr id="5" name="TextBox 4"/>
          <p:cNvSpPr txBox="1"/>
          <p:nvPr/>
        </p:nvSpPr>
        <p:spPr>
          <a:xfrm>
            <a:off x="251520" y="980728"/>
            <a:ext cx="3813865" cy="954107"/>
          </a:xfrm>
          <a:prstGeom prst="rect">
            <a:avLst/>
          </a:prstGeom>
          <a:noFill/>
        </p:spPr>
        <p:txBody>
          <a:bodyPr wrap="square" rtlCol="0">
            <a:spAutoFit/>
          </a:bodyPr>
          <a:lstStyle/>
          <a:p>
            <a:pPr defTabSz="457200" eaLnBrk="1" fontAlgn="auto" hangingPunct="1">
              <a:spcBef>
                <a:spcPts val="0"/>
              </a:spcBef>
              <a:spcAft>
                <a:spcPts val="0"/>
              </a:spcAft>
            </a:pPr>
            <a:r>
              <a:rPr lang="en-US" sz="2800" b="1" dirty="0">
                <a:solidFill>
                  <a:prstClr val="black"/>
                </a:solidFill>
                <a:latin typeface="Calibri"/>
              </a:rPr>
              <a:t>PPP’s to improve Climate Observation</a:t>
            </a:r>
          </a:p>
        </p:txBody>
      </p:sp>
      <p:sp>
        <p:nvSpPr>
          <p:cNvPr id="6" name="TextBox 5"/>
          <p:cNvSpPr txBox="1"/>
          <p:nvPr/>
        </p:nvSpPr>
        <p:spPr>
          <a:xfrm>
            <a:off x="254193" y="2060848"/>
            <a:ext cx="3355021" cy="2677656"/>
          </a:xfrm>
          <a:prstGeom prst="rect">
            <a:avLst/>
          </a:prstGeom>
          <a:noFill/>
        </p:spPr>
        <p:txBody>
          <a:bodyPr wrap="none" rtlCol="0">
            <a:spAutoFit/>
          </a:bodyPr>
          <a:lstStyle/>
          <a:p>
            <a:pPr defTabSz="457200" eaLnBrk="1" fontAlgn="auto" hangingPunct="1">
              <a:spcBef>
                <a:spcPts val="0"/>
              </a:spcBef>
              <a:spcAft>
                <a:spcPts val="0"/>
              </a:spcAft>
            </a:pPr>
            <a:r>
              <a:rPr lang="en-US" sz="2400" b="1" dirty="0">
                <a:solidFill>
                  <a:prstClr val="black"/>
                </a:solidFill>
                <a:latin typeface="Calibri"/>
              </a:rPr>
              <a:t>Partners:</a:t>
            </a:r>
          </a:p>
          <a:p>
            <a:pPr marL="285750" indent="-285750" defTabSz="457200" eaLnBrk="1" fontAlgn="auto" hangingPunct="1">
              <a:spcBef>
                <a:spcPts val="0"/>
              </a:spcBef>
              <a:spcAft>
                <a:spcPts val="0"/>
              </a:spcAft>
              <a:buFontTx/>
              <a:buChar char="-"/>
            </a:pPr>
            <a:r>
              <a:rPr lang="en-US" sz="2400" b="1" dirty="0">
                <a:solidFill>
                  <a:prstClr val="black"/>
                </a:solidFill>
                <a:latin typeface="Calibri"/>
              </a:rPr>
              <a:t>Weather Underground</a:t>
            </a:r>
          </a:p>
          <a:p>
            <a:pPr marL="285750" indent="-285750" defTabSz="457200" eaLnBrk="1" fontAlgn="auto" hangingPunct="1">
              <a:spcBef>
                <a:spcPts val="0"/>
              </a:spcBef>
              <a:spcAft>
                <a:spcPts val="0"/>
              </a:spcAft>
              <a:buFontTx/>
              <a:buChar char="-"/>
            </a:pPr>
            <a:r>
              <a:rPr lang="en-US" sz="2400" b="1" dirty="0">
                <a:solidFill>
                  <a:prstClr val="black"/>
                </a:solidFill>
                <a:latin typeface="Calibri"/>
              </a:rPr>
              <a:t>IBM</a:t>
            </a:r>
          </a:p>
          <a:p>
            <a:pPr marL="285750" indent="-285750" defTabSz="457200" eaLnBrk="1" fontAlgn="auto" hangingPunct="1">
              <a:spcBef>
                <a:spcPts val="0"/>
              </a:spcBef>
              <a:spcAft>
                <a:spcPts val="0"/>
              </a:spcAft>
              <a:buFontTx/>
              <a:buChar char="-"/>
            </a:pPr>
            <a:r>
              <a:rPr lang="en-US" sz="2400" b="1" dirty="0">
                <a:solidFill>
                  <a:prstClr val="black"/>
                </a:solidFill>
                <a:latin typeface="Calibri"/>
              </a:rPr>
              <a:t>NMA</a:t>
            </a:r>
          </a:p>
          <a:p>
            <a:pPr marL="285750" indent="-285750" defTabSz="457200" eaLnBrk="1" fontAlgn="auto" hangingPunct="1">
              <a:spcBef>
                <a:spcPts val="0"/>
              </a:spcBef>
              <a:spcAft>
                <a:spcPts val="0"/>
              </a:spcAft>
              <a:buFontTx/>
              <a:buChar char="-"/>
            </a:pPr>
            <a:r>
              <a:rPr lang="en-US" sz="2400" b="1" dirty="0">
                <a:solidFill>
                  <a:prstClr val="black"/>
                </a:solidFill>
                <a:latin typeface="Calibri"/>
              </a:rPr>
              <a:t>WMO</a:t>
            </a:r>
          </a:p>
          <a:p>
            <a:pPr marL="285750" indent="-285750" defTabSz="457200" eaLnBrk="1" fontAlgn="auto" hangingPunct="1">
              <a:spcBef>
                <a:spcPts val="0"/>
              </a:spcBef>
              <a:spcAft>
                <a:spcPts val="0"/>
              </a:spcAft>
              <a:buFontTx/>
              <a:buChar char="-"/>
            </a:pPr>
            <a:r>
              <a:rPr lang="en-US" sz="2400" b="1" dirty="0">
                <a:solidFill>
                  <a:prstClr val="black"/>
                </a:solidFill>
                <a:latin typeface="Calibri"/>
              </a:rPr>
              <a:t>NMHSs</a:t>
            </a:r>
          </a:p>
          <a:p>
            <a:pPr marL="285750" indent="-285750" defTabSz="457200" eaLnBrk="1" fontAlgn="auto" hangingPunct="1">
              <a:spcBef>
                <a:spcPts val="0"/>
              </a:spcBef>
              <a:spcAft>
                <a:spcPts val="0"/>
              </a:spcAft>
              <a:buFontTx/>
              <a:buChar char="-"/>
            </a:pPr>
            <a:r>
              <a:rPr lang="en-US" sz="2400" b="1" dirty="0">
                <a:solidFill>
                  <a:prstClr val="black"/>
                </a:solidFill>
                <a:latin typeface="Calibri"/>
              </a:rPr>
              <a:t>Etc.</a:t>
            </a:r>
          </a:p>
        </p:txBody>
      </p:sp>
      <p:sp>
        <p:nvSpPr>
          <p:cNvPr id="3" name="TextBox 2"/>
          <p:cNvSpPr txBox="1"/>
          <p:nvPr/>
        </p:nvSpPr>
        <p:spPr>
          <a:xfrm>
            <a:off x="4641216" y="3962400"/>
            <a:ext cx="4064634" cy="369332"/>
          </a:xfrm>
          <a:prstGeom prst="rect">
            <a:avLst/>
          </a:prstGeom>
          <a:noFill/>
        </p:spPr>
        <p:txBody>
          <a:bodyPr wrap="none" rtlCol="0">
            <a:spAutoFit/>
          </a:bodyPr>
          <a:lstStyle/>
          <a:p>
            <a:pPr defTabSz="457200" eaLnBrk="1" fontAlgn="auto" hangingPunct="1">
              <a:spcBef>
                <a:spcPts val="0"/>
              </a:spcBef>
              <a:spcAft>
                <a:spcPts val="0"/>
              </a:spcAft>
            </a:pPr>
            <a:r>
              <a:rPr lang="en-US" sz="1800" b="0" dirty="0">
                <a:solidFill>
                  <a:prstClr val="black"/>
                </a:solidFill>
                <a:latin typeface="Calibri"/>
              </a:rPr>
              <a:t>Report can be found on </a:t>
            </a:r>
            <a:r>
              <a:rPr lang="en-US" sz="1800" b="0" u="sng" dirty="0">
                <a:solidFill>
                  <a:srgbClr val="0000FF"/>
                </a:solidFill>
                <a:latin typeface="Calibri"/>
              </a:rPr>
              <a:t>http://</a:t>
            </a:r>
            <a:r>
              <a:rPr lang="en-US" sz="1800" b="0" u="sng" dirty="0" err="1">
                <a:solidFill>
                  <a:srgbClr val="0000FF"/>
                </a:solidFill>
                <a:latin typeface="Calibri"/>
              </a:rPr>
              <a:t>tahmo.org</a:t>
            </a:r>
            <a:r>
              <a:rPr lang="en-US" sz="1800" b="0" u="sng" dirty="0">
                <a:solidFill>
                  <a:srgbClr val="0000FF"/>
                </a:solidFill>
                <a:latin typeface="Calibri"/>
              </a:rPr>
              <a:t> </a:t>
            </a:r>
          </a:p>
        </p:txBody>
      </p:sp>
      <p:sp>
        <p:nvSpPr>
          <p:cNvPr id="8" name="Explosion 2 7"/>
          <p:cNvSpPr/>
          <p:nvPr/>
        </p:nvSpPr>
        <p:spPr>
          <a:xfrm>
            <a:off x="381000" y="4331732"/>
            <a:ext cx="4267200" cy="2450068"/>
          </a:xfrm>
          <a:prstGeom prst="irregularSeal2">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We can work together!</a:t>
            </a:r>
            <a:endParaRPr lang="nl-NL" dirty="0"/>
          </a:p>
        </p:txBody>
      </p:sp>
      <p:sp>
        <p:nvSpPr>
          <p:cNvPr id="7" name="TextBox 6"/>
          <p:cNvSpPr txBox="1"/>
          <p:nvPr/>
        </p:nvSpPr>
        <p:spPr>
          <a:xfrm>
            <a:off x="4648200" y="4419600"/>
            <a:ext cx="4343399" cy="1569660"/>
          </a:xfrm>
          <a:prstGeom prst="rect">
            <a:avLst/>
          </a:prstGeom>
          <a:noFill/>
        </p:spPr>
        <p:txBody>
          <a:bodyPr wrap="square" rtlCol="0">
            <a:spAutoFit/>
          </a:bodyPr>
          <a:lstStyle/>
          <a:p>
            <a:pPr algn="ctr"/>
            <a:r>
              <a:rPr lang="en-GB" sz="2400" b="1" dirty="0"/>
              <a:t>A pilot with IBM and Kenya Met Department for Agriculture in Kenya:  </a:t>
            </a:r>
          </a:p>
          <a:p>
            <a:pPr algn="ctr"/>
            <a:r>
              <a:rPr lang="en-GB" sz="2400" b="1" dirty="0"/>
              <a:t>On-going!</a:t>
            </a:r>
            <a:endParaRPr lang="nl-NL" sz="2400" b="1" dirty="0"/>
          </a:p>
        </p:txBody>
      </p:sp>
    </p:spTree>
    <p:extLst>
      <p:ext uri="{BB962C8B-B14F-4D97-AF65-F5344CB8AC3E}">
        <p14:creationId xmlns:p14="http://schemas.microsoft.com/office/powerpoint/2010/main" val="3909240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691718" y="3447428"/>
            <a:ext cx="4051494" cy="497043"/>
          </a:xfrm>
          <a:prstGeom prst="roundRect">
            <a:avLst/>
          </a:prstGeom>
          <a:solidFill>
            <a:srgbClr val="77933C">
              <a:alpha val="28000"/>
            </a:srgbClr>
          </a:solidFill>
          <a:ln>
            <a:solidFill>
              <a:srgbClr val="77933C"/>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0">
              <a:solidFill>
                <a:prstClr val="white"/>
              </a:solidFill>
            </a:endParaRPr>
          </a:p>
        </p:txBody>
      </p:sp>
      <p:sp>
        <p:nvSpPr>
          <p:cNvPr id="16" name="Oval 15"/>
          <p:cNvSpPr/>
          <p:nvPr/>
        </p:nvSpPr>
        <p:spPr>
          <a:xfrm>
            <a:off x="4743212" y="3628871"/>
            <a:ext cx="4299092" cy="2234024"/>
          </a:xfrm>
          <a:prstGeom prst="ellipse">
            <a:avLst/>
          </a:prstGeom>
          <a:solidFill>
            <a:schemeClr val="accent6">
              <a:lumMod val="75000"/>
              <a:alpha val="4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0">
              <a:solidFill>
                <a:prstClr val="white"/>
              </a:solidFill>
            </a:endParaRPr>
          </a:p>
        </p:txBody>
      </p:sp>
      <p:sp>
        <p:nvSpPr>
          <p:cNvPr id="2" name="Title 1"/>
          <p:cNvSpPr>
            <a:spLocks noGrp="1"/>
          </p:cNvSpPr>
          <p:nvPr>
            <p:ph type="title"/>
          </p:nvPr>
        </p:nvSpPr>
        <p:spPr/>
        <p:txBody>
          <a:bodyPr/>
          <a:lstStyle/>
          <a:p>
            <a:r>
              <a:rPr lang="en-US" b="1" dirty="0"/>
              <a:t>But how does the reality look like? </a:t>
            </a:r>
          </a:p>
        </p:txBody>
      </p:sp>
      <p:graphicFrame>
        <p:nvGraphicFramePr>
          <p:cNvPr id="7" name="Diagram 6"/>
          <p:cNvGraphicFramePr/>
          <p:nvPr>
            <p:extLst>
              <p:ext uri="{D42A27DB-BD31-4B8C-83A1-F6EECF244321}">
                <p14:modId xmlns:p14="http://schemas.microsoft.com/office/powerpoint/2010/main" val="292014797"/>
              </p:ext>
            </p:extLst>
          </p:nvPr>
        </p:nvGraphicFramePr>
        <p:xfrm>
          <a:off x="294829" y="1224744"/>
          <a:ext cx="8391971" cy="14422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Down Arrow 2"/>
          <p:cNvSpPr/>
          <p:nvPr/>
        </p:nvSpPr>
        <p:spPr>
          <a:xfrm>
            <a:off x="1088605" y="2517531"/>
            <a:ext cx="170095" cy="669072"/>
          </a:xfrm>
          <a:prstGeom prst="downArrow">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0">
              <a:solidFill>
                <a:prstClr val="white"/>
              </a:solidFill>
            </a:endParaRPr>
          </a:p>
        </p:txBody>
      </p:sp>
      <p:sp>
        <p:nvSpPr>
          <p:cNvPr id="6" name="Down Arrow 5"/>
          <p:cNvSpPr/>
          <p:nvPr/>
        </p:nvSpPr>
        <p:spPr>
          <a:xfrm>
            <a:off x="2715157" y="2517531"/>
            <a:ext cx="170095" cy="669072"/>
          </a:xfrm>
          <a:prstGeom prst="downArrow">
            <a:avLst/>
          </a:prstGeom>
          <a:solidFill>
            <a:srgbClr val="77933C"/>
          </a:solidFill>
          <a:ln>
            <a:solidFill>
              <a:srgbClr val="77933C"/>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0">
              <a:solidFill>
                <a:prstClr val="white"/>
              </a:solidFill>
            </a:endParaRPr>
          </a:p>
        </p:txBody>
      </p:sp>
      <p:sp>
        <p:nvSpPr>
          <p:cNvPr id="8" name="Down Arrow 7"/>
          <p:cNvSpPr/>
          <p:nvPr/>
        </p:nvSpPr>
        <p:spPr>
          <a:xfrm>
            <a:off x="4432428" y="2517531"/>
            <a:ext cx="170095" cy="669072"/>
          </a:xfrm>
          <a:prstGeom prst="downArrow">
            <a:avLst/>
          </a:prstGeom>
          <a:solidFill>
            <a:srgbClr val="77933C"/>
          </a:solidFill>
          <a:ln>
            <a:solidFill>
              <a:srgbClr val="77933C"/>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0">
              <a:solidFill>
                <a:prstClr val="white"/>
              </a:solidFill>
            </a:endParaRPr>
          </a:p>
        </p:txBody>
      </p:sp>
      <p:sp>
        <p:nvSpPr>
          <p:cNvPr id="4" name="TextBox 3"/>
          <p:cNvSpPr txBox="1"/>
          <p:nvPr/>
        </p:nvSpPr>
        <p:spPr>
          <a:xfrm>
            <a:off x="677509" y="3447428"/>
            <a:ext cx="3934854" cy="369332"/>
          </a:xfrm>
          <a:prstGeom prst="rect">
            <a:avLst/>
          </a:prstGeom>
          <a:noFill/>
        </p:spPr>
        <p:txBody>
          <a:bodyPr wrap="square" rtlCol="0">
            <a:spAutoFit/>
          </a:bodyPr>
          <a:lstStyle/>
          <a:p>
            <a:pPr defTabSz="457200" eaLnBrk="1" fontAlgn="auto" hangingPunct="1">
              <a:spcBef>
                <a:spcPts val="0"/>
              </a:spcBef>
              <a:spcAft>
                <a:spcPts val="0"/>
              </a:spcAft>
            </a:pPr>
            <a:r>
              <a:rPr lang="en-US" sz="1800" b="0" dirty="0">
                <a:solidFill>
                  <a:prstClr val="black"/>
                </a:solidFill>
                <a:latin typeface="Calibri"/>
              </a:rPr>
              <a:t>This is currently the case in 21 countries</a:t>
            </a:r>
          </a:p>
        </p:txBody>
      </p:sp>
      <p:sp>
        <p:nvSpPr>
          <p:cNvPr id="9" name="Down Arrow 8"/>
          <p:cNvSpPr/>
          <p:nvPr/>
        </p:nvSpPr>
        <p:spPr>
          <a:xfrm>
            <a:off x="5968264" y="2517531"/>
            <a:ext cx="170095" cy="669072"/>
          </a:xfrm>
          <a:prstGeom prst="downArrow">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0">
              <a:solidFill>
                <a:prstClr val="white"/>
              </a:solidFill>
            </a:endParaRPr>
          </a:p>
        </p:txBody>
      </p:sp>
      <p:sp>
        <p:nvSpPr>
          <p:cNvPr id="10" name="Down Arrow 9"/>
          <p:cNvSpPr/>
          <p:nvPr/>
        </p:nvSpPr>
        <p:spPr>
          <a:xfrm>
            <a:off x="7719553" y="2517531"/>
            <a:ext cx="170095" cy="669072"/>
          </a:xfrm>
          <a:prstGeom prst="downArrow">
            <a:avLst/>
          </a:prstGeom>
          <a:solidFill>
            <a:srgbClr val="FAC090"/>
          </a:solidFill>
          <a:ln>
            <a:solidFill>
              <a:srgbClr val="FAC09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0">
              <a:solidFill>
                <a:prstClr val="white"/>
              </a:solidFill>
            </a:endParaRPr>
          </a:p>
        </p:txBody>
      </p:sp>
      <p:sp>
        <p:nvSpPr>
          <p:cNvPr id="11" name="TextBox 10"/>
          <p:cNvSpPr txBox="1"/>
          <p:nvPr/>
        </p:nvSpPr>
        <p:spPr>
          <a:xfrm>
            <a:off x="4953000" y="3742274"/>
            <a:ext cx="3807160" cy="1754326"/>
          </a:xfrm>
          <a:prstGeom prst="rect">
            <a:avLst/>
          </a:prstGeom>
          <a:noFill/>
        </p:spPr>
        <p:txBody>
          <a:bodyPr wrap="square" rtlCol="0">
            <a:spAutoFit/>
          </a:bodyPr>
          <a:lstStyle/>
          <a:p>
            <a:pPr algn="ctr" defTabSz="457200" eaLnBrk="1" fontAlgn="auto" hangingPunct="1">
              <a:spcBef>
                <a:spcPts val="0"/>
              </a:spcBef>
              <a:spcAft>
                <a:spcPts val="0"/>
              </a:spcAft>
            </a:pPr>
            <a:endParaRPr lang="en-US" sz="1800" b="0" dirty="0">
              <a:solidFill>
                <a:prstClr val="black"/>
              </a:solidFill>
              <a:latin typeface="Calibri"/>
            </a:endParaRPr>
          </a:p>
          <a:p>
            <a:pPr algn="ctr" defTabSz="457200" eaLnBrk="1" fontAlgn="auto" hangingPunct="1">
              <a:spcBef>
                <a:spcPts val="0"/>
              </a:spcBef>
              <a:spcAft>
                <a:spcPts val="0"/>
              </a:spcAft>
            </a:pPr>
            <a:r>
              <a:rPr lang="en-US" sz="1800" b="0" dirty="0">
                <a:solidFill>
                  <a:prstClr val="black"/>
                </a:solidFill>
                <a:latin typeface="Calibri"/>
              </a:rPr>
              <a:t>Still working on this !!</a:t>
            </a:r>
          </a:p>
          <a:p>
            <a:pPr algn="ctr" defTabSz="457200" eaLnBrk="1" fontAlgn="auto" hangingPunct="1">
              <a:spcBef>
                <a:spcPts val="0"/>
              </a:spcBef>
              <a:spcAft>
                <a:spcPts val="0"/>
              </a:spcAft>
            </a:pPr>
            <a:r>
              <a:rPr lang="en-US" sz="1800" b="0" dirty="0">
                <a:solidFill>
                  <a:prstClr val="black"/>
                </a:solidFill>
                <a:latin typeface="Calibri"/>
              </a:rPr>
              <a:t>Our main current funding comes from research projects and collaborations with the private sector (i.e. IBM/Weather Company)</a:t>
            </a:r>
          </a:p>
        </p:txBody>
      </p:sp>
      <p:sp>
        <p:nvSpPr>
          <p:cNvPr id="12" name="TextBox 11"/>
          <p:cNvSpPr txBox="1"/>
          <p:nvPr/>
        </p:nvSpPr>
        <p:spPr>
          <a:xfrm>
            <a:off x="185137" y="4739847"/>
            <a:ext cx="4558075" cy="1200329"/>
          </a:xfrm>
          <a:prstGeom prst="rect">
            <a:avLst/>
          </a:prstGeom>
          <a:noFill/>
        </p:spPr>
        <p:txBody>
          <a:bodyPr wrap="square" rtlCol="0">
            <a:spAutoFit/>
          </a:bodyPr>
          <a:lstStyle/>
          <a:p>
            <a:pPr defTabSz="457200" eaLnBrk="1" fontAlgn="auto" hangingPunct="1">
              <a:spcBef>
                <a:spcPts val="0"/>
              </a:spcBef>
              <a:spcAft>
                <a:spcPts val="0"/>
              </a:spcAft>
            </a:pPr>
            <a:r>
              <a:rPr lang="en-US" b="0" dirty="0">
                <a:solidFill>
                  <a:prstClr val="black"/>
                </a:solidFill>
                <a:latin typeface="Calibri"/>
              </a:rPr>
              <a:t>Acronyms</a:t>
            </a:r>
          </a:p>
          <a:p>
            <a:pPr defTabSz="457200" eaLnBrk="1" fontAlgn="auto" hangingPunct="1">
              <a:spcBef>
                <a:spcPts val="0"/>
              </a:spcBef>
              <a:spcAft>
                <a:spcPts val="0"/>
              </a:spcAft>
            </a:pPr>
            <a:r>
              <a:rPr lang="en-US" b="0" dirty="0">
                <a:solidFill>
                  <a:prstClr val="black"/>
                </a:solidFill>
                <a:latin typeface="Calibri"/>
              </a:rPr>
              <a:t>NMHS : National Hydro-Meteorological Agency</a:t>
            </a:r>
          </a:p>
          <a:p>
            <a:pPr defTabSz="457200" eaLnBrk="1" fontAlgn="auto" hangingPunct="1">
              <a:spcBef>
                <a:spcPts val="0"/>
              </a:spcBef>
              <a:spcAft>
                <a:spcPts val="0"/>
              </a:spcAft>
            </a:pPr>
            <a:r>
              <a:rPr lang="en-US" b="0" dirty="0">
                <a:solidFill>
                  <a:prstClr val="black"/>
                </a:solidFill>
                <a:latin typeface="Calibri"/>
              </a:rPr>
              <a:t>AWS : Automatic Weather Station</a:t>
            </a:r>
          </a:p>
          <a:p>
            <a:pPr defTabSz="457200" eaLnBrk="1" fontAlgn="auto" hangingPunct="1">
              <a:spcBef>
                <a:spcPts val="0"/>
              </a:spcBef>
              <a:spcAft>
                <a:spcPts val="0"/>
              </a:spcAft>
            </a:pPr>
            <a:r>
              <a:rPr lang="en-US" b="0" dirty="0" err="1">
                <a:solidFill>
                  <a:prstClr val="black"/>
                </a:solidFill>
                <a:latin typeface="Calibri"/>
              </a:rPr>
              <a:t>MoU</a:t>
            </a:r>
            <a:r>
              <a:rPr lang="en-US" b="0" dirty="0">
                <a:solidFill>
                  <a:prstClr val="black"/>
                </a:solidFill>
                <a:latin typeface="Calibri"/>
              </a:rPr>
              <a:t> : Memorandum of Understanding</a:t>
            </a:r>
          </a:p>
        </p:txBody>
      </p:sp>
    </p:spTree>
    <p:extLst>
      <p:ext uri="{BB962C8B-B14F-4D97-AF65-F5344CB8AC3E}">
        <p14:creationId xmlns:p14="http://schemas.microsoft.com/office/powerpoint/2010/main" val="33310570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ED971569-37E7-4159-958F-A0AFBE961F82}"/>
              </a:ext>
            </a:extLst>
          </p:cNvPr>
          <p:cNvGrpSpPr/>
          <p:nvPr/>
        </p:nvGrpSpPr>
        <p:grpSpPr>
          <a:xfrm>
            <a:off x="6831795" y="2407600"/>
            <a:ext cx="1728186" cy="1113733"/>
            <a:chOff x="3991621" y="2004864"/>
            <a:chExt cx="1728186" cy="1113733"/>
          </a:xfrm>
        </p:grpSpPr>
        <p:pic>
          <p:nvPicPr>
            <p:cNvPr id="13" name="Picture 12">
              <a:extLst>
                <a:ext uri="{FF2B5EF4-FFF2-40B4-BE49-F238E27FC236}">
                  <a16:creationId xmlns="" xmlns:a16="http://schemas.microsoft.com/office/drawing/2014/main" id="{5874C997-0164-48C6-81F2-EDFE02CA2B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2004864"/>
              <a:ext cx="587840" cy="598726"/>
            </a:xfrm>
            <a:prstGeom prst="rect">
              <a:avLst/>
            </a:prstGeom>
          </p:spPr>
        </p:pic>
        <p:sp>
          <p:nvSpPr>
            <p:cNvPr id="18" name="TextBox 17">
              <a:extLst>
                <a:ext uri="{FF2B5EF4-FFF2-40B4-BE49-F238E27FC236}">
                  <a16:creationId xmlns="" xmlns:a16="http://schemas.microsoft.com/office/drawing/2014/main" id="{1EC6BCF2-838F-46A7-A6D3-96C40E60A749}"/>
                </a:ext>
              </a:extLst>
            </p:cNvPr>
            <p:cNvSpPr txBox="1"/>
            <p:nvPr/>
          </p:nvSpPr>
          <p:spPr>
            <a:xfrm>
              <a:off x="3991621" y="2595377"/>
              <a:ext cx="1728186" cy="523220"/>
            </a:xfrm>
            <a:prstGeom prst="rect">
              <a:avLst/>
            </a:prstGeom>
            <a:noFill/>
          </p:spPr>
          <p:txBody>
            <a:bodyPr wrap="square" rtlCol="0">
              <a:spAutoFit/>
            </a:bodyPr>
            <a:lstStyle/>
            <a:p>
              <a:pPr algn="ctr"/>
              <a:r>
                <a:rPr lang="es-ES" sz="1400" b="1" dirty="0">
                  <a:solidFill>
                    <a:schemeClr val="accent4">
                      <a:lumMod val="75000"/>
                    </a:schemeClr>
                  </a:solidFill>
                </a:rPr>
                <a:t>ENERGY </a:t>
              </a:r>
            </a:p>
            <a:p>
              <a:pPr algn="ctr"/>
              <a:r>
                <a:rPr lang="es-ES" sz="1400" b="1" dirty="0">
                  <a:solidFill>
                    <a:schemeClr val="accent4">
                      <a:lumMod val="75000"/>
                    </a:schemeClr>
                  </a:solidFill>
                </a:rPr>
                <a:t>PROVIDERS</a:t>
              </a:r>
            </a:p>
          </p:txBody>
        </p:sp>
      </p:grpSp>
      <p:grpSp>
        <p:nvGrpSpPr>
          <p:cNvPr id="5" name="Group 4">
            <a:extLst>
              <a:ext uri="{FF2B5EF4-FFF2-40B4-BE49-F238E27FC236}">
                <a16:creationId xmlns="" xmlns:a16="http://schemas.microsoft.com/office/drawing/2014/main" id="{5AB607FA-741F-4EE6-A1B9-A356316FBD6C}"/>
              </a:ext>
            </a:extLst>
          </p:cNvPr>
          <p:cNvGrpSpPr/>
          <p:nvPr/>
        </p:nvGrpSpPr>
        <p:grpSpPr>
          <a:xfrm>
            <a:off x="4015310" y="3104345"/>
            <a:ext cx="1420478" cy="1160557"/>
            <a:chOff x="5738385" y="2040213"/>
            <a:chExt cx="1420478" cy="1160557"/>
          </a:xfrm>
        </p:grpSpPr>
        <p:pic>
          <p:nvPicPr>
            <p:cNvPr id="14" name="Picture 13">
              <a:extLst>
                <a:ext uri="{FF2B5EF4-FFF2-40B4-BE49-F238E27FC236}">
                  <a16:creationId xmlns="" xmlns:a16="http://schemas.microsoft.com/office/drawing/2014/main" id="{4A50787B-AA1A-495A-B4B6-6B1E16C6624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86668" y="2040213"/>
              <a:ext cx="667622" cy="664587"/>
            </a:xfrm>
            <a:prstGeom prst="rect">
              <a:avLst/>
            </a:prstGeom>
          </p:spPr>
        </p:pic>
        <p:sp>
          <p:nvSpPr>
            <p:cNvPr id="19" name="TextBox 18">
              <a:extLst>
                <a:ext uri="{FF2B5EF4-FFF2-40B4-BE49-F238E27FC236}">
                  <a16:creationId xmlns="" xmlns:a16="http://schemas.microsoft.com/office/drawing/2014/main" id="{C47AD58A-97DE-4994-AE9A-651DA992CE1A}"/>
                </a:ext>
              </a:extLst>
            </p:cNvPr>
            <p:cNvSpPr txBox="1"/>
            <p:nvPr/>
          </p:nvSpPr>
          <p:spPr>
            <a:xfrm>
              <a:off x="5738385" y="2677550"/>
              <a:ext cx="1420478" cy="523220"/>
            </a:xfrm>
            <a:prstGeom prst="rect">
              <a:avLst/>
            </a:prstGeom>
            <a:noFill/>
          </p:spPr>
          <p:txBody>
            <a:bodyPr wrap="square" rtlCol="0">
              <a:spAutoFit/>
            </a:bodyPr>
            <a:lstStyle/>
            <a:p>
              <a:pPr algn="ctr"/>
              <a:r>
                <a:rPr lang="es-ES" sz="1400" b="1" dirty="0">
                  <a:solidFill>
                    <a:schemeClr val="tx2"/>
                  </a:solidFill>
                </a:rPr>
                <a:t>WATER MANAGERS</a:t>
              </a:r>
            </a:p>
          </p:txBody>
        </p:sp>
      </p:grpSp>
      <p:grpSp>
        <p:nvGrpSpPr>
          <p:cNvPr id="8" name="Group 7">
            <a:extLst>
              <a:ext uri="{FF2B5EF4-FFF2-40B4-BE49-F238E27FC236}">
                <a16:creationId xmlns="" xmlns:a16="http://schemas.microsoft.com/office/drawing/2014/main" id="{A099DF43-E808-445D-B778-A77907500711}"/>
              </a:ext>
            </a:extLst>
          </p:cNvPr>
          <p:cNvGrpSpPr/>
          <p:nvPr/>
        </p:nvGrpSpPr>
        <p:grpSpPr>
          <a:xfrm>
            <a:off x="6588224" y="4788490"/>
            <a:ext cx="1810544" cy="1376001"/>
            <a:chOff x="7147196" y="2040488"/>
            <a:chExt cx="1810544" cy="1376001"/>
          </a:xfrm>
        </p:grpSpPr>
        <p:pic>
          <p:nvPicPr>
            <p:cNvPr id="15" name="Picture 14">
              <a:extLst>
                <a:ext uri="{FF2B5EF4-FFF2-40B4-BE49-F238E27FC236}">
                  <a16:creationId xmlns="" xmlns:a16="http://schemas.microsoft.com/office/drawing/2014/main" id="{AB09E955-BB77-463A-94C6-1E27D5D1843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38398" y="2040488"/>
              <a:ext cx="628141" cy="619458"/>
            </a:xfrm>
            <a:prstGeom prst="rect">
              <a:avLst/>
            </a:prstGeom>
          </p:spPr>
        </p:pic>
        <p:sp>
          <p:nvSpPr>
            <p:cNvPr id="20" name="TextBox 19">
              <a:extLst>
                <a:ext uri="{FF2B5EF4-FFF2-40B4-BE49-F238E27FC236}">
                  <a16:creationId xmlns="" xmlns:a16="http://schemas.microsoft.com/office/drawing/2014/main" id="{49942E99-C4FE-4428-84C3-1AAE5EEC4FF1}"/>
                </a:ext>
              </a:extLst>
            </p:cNvPr>
            <p:cNvSpPr txBox="1"/>
            <p:nvPr/>
          </p:nvSpPr>
          <p:spPr>
            <a:xfrm>
              <a:off x="7147196" y="2677825"/>
              <a:ext cx="1810544" cy="738664"/>
            </a:xfrm>
            <a:prstGeom prst="rect">
              <a:avLst/>
            </a:prstGeom>
            <a:noFill/>
          </p:spPr>
          <p:txBody>
            <a:bodyPr wrap="square" rtlCol="0">
              <a:spAutoFit/>
            </a:bodyPr>
            <a:lstStyle/>
            <a:p>
              <a:pPr algn="ctr"/>
              <a:r>
                <a:rPr lang="es-ES" sz="1400" b="1" dirty="0">
                  <a:solidFill>
                    <a:schemeClr val="accent2">
                      <a:lumMod val="50000"/>
                    </a:schemeClr>
                  </a:solidFill>
                </a:rPr>
                <a:t>DISASTER AND NATURAL HAZARD MANAGERS</a:t>
              </a:r>
            </a:p>
          </p:txBody>
        </p:sp>
      </p:grpSp>
      <p:grpSp>
        <p:nvGrpSpPr>
          <p:cNvPr id="3" name="Group 2">
            <a:extLst>
              <a:ext uri="{FF2B5EF4-FFF2-40B4-BE49-F238E27FC236}">
                <a16:creationId xmlns="" xmlns:a16="http://schemas.microsoft.com/office/drawing/2014/main" id="{7FC0D069-A86A-4974-BDFC-DE466599C876}"/>
              </a:ext>
            </a:extLst>
          </p:cNvPr>
          <p:cNvGrpSpPr/>
          <p:nvPr/>
        </p:nvGrpSpPr>
        <p:grpSpPr>
          <a:xfrm>
            <a:off x="2641827" y="4898065"/>
            <a:ext cx="1728186" cy="1363301"/>
            <a:chOff x="2564659" y="3463534"/>
            <a:chExt cx="1728186" cy="1363301"/>
          </a:xfrm>
        </p:grpSpPr>
        <p:pic>
          <p:nvPicPr>
            <p:cNvPr id="22" name="Picture 21">
              <a:extLst>
                <a:ext uri="{FF2B5EF4-FFF2-40B4-BE49-F238E27FC236}">
                  <a16:creationId xmlns="" xmlns:a16="http://schemas.microsoft.com/office/drawing/2014/main" id="{94DABE4E-D754-41D8-940D-78909A7B625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76129" y="3463534"/>
              <a:ext cx="621771" cy="624637"/>
            </a:xfrm>
            <a:prstGeom prst="rect">
              <a:avLst/>
            </a:prstGeom>
          </p:spPr>
        </p:pic>
        <p:sp>
          <p:nvSpPr>
            <p:cNvPr id="26" name="TextBox 25">
              <a:extLst>
                <a:ext uri="{FF2B5EF4-FFF2-40B4-BE49-F238E27FC236}">
                  <a16:creationId xmlns="" xmlns:a16="http://schemas.microsoft.com/office/drawing/2014/main" id="{8C5782BB-AB91-40E2-A859-637678F4A07E}"/>
                </a:ext>
              </a:extLst>
            </p:cNvPr>
            <p:cNvSpPr txBox="1"/>
            <p:nvPr/>
          </p:nvSpPr>
          <p:spPr>
            <a:xfrm>
              <a:off x="2564659" y="4088171"/>
              <a:ext cx="1728186" cy="738664"/>
            </a:xfrm>
            <a:prstGeom prst="rect">
              <a:avLst/>
            </a:prstGeom>
            <a:noFill/>
          </p:spPr>
          <p:txBody>
            <a:bodyPr wrap="square" rtlCol="0">
              <a:spAutoFit/>
            </a:bodyPr>
            <a:lstStyle/>
            <a:p>
              <a:pPr algn="ctr"/>
              <a:r>
                <a:rPr lang="es-ES" sz="1400" b="1" dirty="0">
                  <a:solidFill>
                    <a:schemeClr val="accent6">
                      <a:lumMod val="75000"/>
                    </a:schemeClr>
                  </a:solidFill>
                </a:rPr>
                <a:t>AGRICULTURE INSURANCE COMPANIES</a:t>
              </a:r>
            </a:p>
          </p:txBody>
        </p:sp>
      </p:grpSp>
      <p:grpSp>
        <p:nvGrpSpPr>
          <p:cNvPr id="47" name="Group 46">
            <a:extLst>
              <a:ext uri="{FF2B5EF4-FFF2-40B4-BE49-F238E27FC236}">
                <a16:creationId xmlns="" xmlns:a16="http://schemas.microsoft.com/office/drawing/2014/main" id="{E793F34C-494C-44D5-8E7F-C9C5331EDFF6}"/>
              </a:ext>
            </a:extLst>
          </p:cNvPr>
          <p:cNvGrpSpPr/>
          <p:nvPr/>
        </p:nvGrpSpPr>
        <p:grpSpPr>
          <a:xfrm>
            <a:off x="865754" y="2507016"/>
            <a:ext cx="1776065" cy="1142722"/>
            <a:chOff x="173218" y="2029086"/>
            <a:chExt cx="1776065" cy="1142722"/>
          </a:xfrm>
        </p:grpSpPr>
        <p:pic>
          <p:nvPicPr>
            <p:cNvPr id="48" name="Picture 47">
              <a:extLst>
                <a:ext uri="{FF2B5EF4-FFF2-40B4-BE49-F238E27FC236}">
                  <a16:creationId xmlns="" xmlns:a16="http://schemas.microsoft.com/office/drawing/2014/main" id="{2FA724CF-55C4-4D79-A708-787B3C72ECB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5576" y="2029086"/>
              <a:ext cx="611351" cy="619502"/>
            </a:xfrm>
            <a:prstGeom prst="rect">
              <a:avLst/>
            </a:prstGeom>
          </p:spPr>
        </p:pic>
        <p:sp>
          <p:nvSpPr>
            <p:cNvPr id="49" name="TextBox 48">
              <a:extLst>
                <a:ext uri="{FF2B5EF4-FFF2-40B4-BE49-F238E27FC236}">
                  <a16:creationId xmlns="" xmlns:a16="http://schemas.microsoft.com/office/drawing/2014/main" id="{34CD21D0-4BF4-415A-BA41-C59F29E83F27}"/>
                </a:ext>
              </a:extLst>
            </p:cNvPr>
            <p:cNvSpPr txBox="1"/>
            <p:nvPr/>
          </p:nvSpPr>
          <p:spPr>
            <a:xfrm>
              <a:off x="173218" y="2648588"/>
              <a:ext cx="1776065" cy="523220"/>
            </a:xfrm>
            <a:prstGeom prst="rect">
              <a:avLst/>
            </a:prstGeom>
            <a:noFill/>
          </p:spPr>
          <p:txBody>
            <a:bodyPr wrap="square" rtlCol="0">
              <a:spAutoFit/>
            </a:bodyPr>
            <a:lstStyle/>
            <a:p>
              <a:pPr algn="ctr"/>
              <a:r>
                <a:rPr lang="es-ES" sz="1400" b="1" dirty="0">
                  <a:solidFill>
                    <a:srgbClr val="00B050"/>
                  </a:solidFill>
                </a:rPr>
                <a:t>AGRICULTURAL PRODUCERS</a:t>
              </a:r>
            </a:p>
          </p:txBody>
        </p:sp>
      </p:grpSp>
      <p:sp>
        <p:nvSpPr>
          <p:cNvPr id="67" name="Title 1">
            <a:extLst>
              <a:ext uri="{FF2B5EF4-FFF2-40B4-BE49-F238E27FC236}">
                <a16:creationId xmlns="" xmlns:a16="http://schemas.microsoft.com/office/drawing/2014/main" id="{9626C101-AB89-4CA5-9FB5-358DEC3BEC28}"/>
              </a:ext>
            </a:extLst>
          </p:cNvPr>
          <p:cNvSpPr txBox="1">
            <a:spLocks/>
          </p:cNvSpPr>
          <p:nvPr/>
        </p:nvSpPr>
        <p:spPr>
          <a:xfrm>
            <a:off x="220654" y="121437"/>
            <a:ext cx="7772400" cy="71487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spcBef>
                <a:spcPts val="0"/>
              </a:spcBef>
            </a:pPr>
            <a:r>
              <a:rPr lang="en-GB" sz="3600" b="1" dirty="0">
                <a:solidFill>
                  <a:srgbClr val="9BBB59">
                    <a:lumMod val="50000"/>
                  </a:srgbClr>
                </a:solidFill>
                <a:ea typeface="+mn-ea"/>
                <a:cs typeface="+mn-cs"/>
              </a:rPr>
              <a:t>Market analysis &amp; User needs</a:t>
            </a:r>
          </a:p>
          <a:p>
            <a:endParaRPr lang="en-GB" b="1" dirty="0">
              <a:solidFill>
                <a:schemeClr val="accent3">
                  <a:lumMod val="50000"/>
                </a:schemeClr>
              </a:solidFill>
            </a:endParaRPr>
          </a:p>
        </p:txBody>
      </p:sp>
      <p:sp>
        <p:nvSpPr>
          <p:cNvPr id="68" name="Rectangle 67">
            <a:extLst>
              <a:ext uri="{FF2B5EF4-FFF2-40B4-BE49-F238E27FC236}">
                <a16:creationId xmlns="" xmlns:a16="http://schemas.microsoft.com/office/drawing/2014/main" id="{58422964-DC01-42E5-9CF2-8F7BFBF10F07}"/>
              </a:ext>
            </a:extLst>
          </p:cNvPr>
          <p:cNvSpPr/>
          <p:nvPr/>
        </p:nvSpPr>
        <p:spPr>
          <a:xfrm>
            <a:off x="1942902" y="836310"/>
            <a:ext cx="5142690" cy="646331"/>
          </a:xfrm>
          <a:prstGeom prst="rect">
            <a:avLst/>
          </a:prstGeom>
        </p:spPr>
        <p:txBody>
          <a:bodyPr wrap="none">
            <a:spAutoFit/>
          </a:bodyPr>
          <a:lstStyle/>
          <a:p>
            <a:pPr algn="ctr"/>
            <a:r>
              <a:rPr lang="en-GB" sz="3600" b="1" dirty="0">
                <a:solidFill>
                  <a:schemeClr val="accent1">
                    <a:lumMod val="75000"/>
                  </a:schemeClr>
                </a:solidFill>
              </a:rPr>
              <a:t>Market Segments &amp; Users</a:t>
            </a:r>
          </a:p>
        </p:txBody>
      </p:sp>
      <p:sp>
        <p:nvSpPr>
          <p:cNvPr id="27" name="TextBox 45">
            <a:extLst>
              <a:ext uri="{FF2B5EF4-FFF2-40B4-BE49-F238E27FC236}">
                <a16:creationId xmlns="" xmlns:a16="http://schemas.microsoft.com/office/drawing/2014/main" id="{7484D060-F690-4E22-B003-0FC01E1F3652}"/>
              </a:ext>
            </a:extLst>
          </p:cNvPr>
          <p:cNvSpPr txBox="1"/>
          <p:nvPr/>
        </p:nvSpPr>
        <p:spPr>
          <a:xfrm>
            <a:off x="899896" y="2097145"/>
            <a:ext cx="199041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dirty="0">
                <a:solidFill>
                  <a:srgbClr val="92D050"/>
                </a:solidFill>
              </a:rPr>
              <a:t>Smallholder farmers</a:t>
            </a:r>
            <a:endParaRPr kumimoji="0" lang="en-US" sz="1600" b="0" i="0" u="none" strike="noStrike" kern="0" cap="none" spc="0" normalizeH="0" baseline="0" noProof="0" dirty="0">
              <a:ln>
                <a:noFill/>
              </a:ln>
              <a:solidFill>
                <a:srgbClr val="92D050"/>
              </a:solidFill>
              <a:effectLst/>
              <a:uLnTx/>
              <a:uFillTx/>
            </a:endParaRPr>
          </a:p>
        </p:txBody>
      </p:sp>
      <p:sp>
        <p:nvSpPr>
          <p:cNvPr id="28" name="TextBox 45">
            <a:extLst>
              <a:ext uri="{FF2B5EF4-FFF2-40B4-BE49-F238E27FC236}">
                <a16:creationId xmlns="" xmlns:a16="http://schemas.microsoft.com/office/drawing/2014/main" id="{D80F0399-BE21-4DA5-9D99-E8134D8351E2}"/>
              </a:ext>
            </a:extLst>
          </p:cNvPr>
          <p:cNvSpPr txBox="1"/>
          <p:nvPr/>
        </p:nvSpPr>
        <p:spPr>
          <a:xfrm>
            <a:off x="2370246" y="3270033"/>
            <a:ext cx="1404822"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92D050"/>
                </a:solidFill>
                <a:effectLst/>
                <a:uLnTx/>
                <a:uFillTx/>
              </a:rPr>
              <a:t>Farmer’s organizations</a:t>
            </a:r>
          </a:p>
        </p:txBody>
      </p:sp>
      <p:sp>
        <p:nvSpPr>
          <p:cNvPr id="29" name="TextBox 45">
            <a:extLst>
              <a:ext uri="{FF2B5EF4-FFF2-40B4-BE49-F238E27FC236}">
                <a16:creationId xmlns="" xmlns:a16="http://schemas.microsoft.com/office/drawing/2014/main" id="{81FF6202-897C-4748-A340-BEC2FA8BE161}"/>
              </a:ext>
            </a:extLst>
          </p:cNvPr>
          <p:cNvSpPr txBox="1"/>
          <p:nvPr/>
        </p:nvSpPr>
        <p:spPr>
          <a:xfrm>
            <a:off x="403220" y="2487437"/>
            <a:ext cx="1072436"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92D050"/>
                </a:solidFill>
                <a:effectLst/>
                <a:uLnTx/>
                <a:uFillTx/>
              </a:rPr>
              <a:t>Input providers</a:t>
            </a:r>
            <a:endParaRPr kumimoji="0" lang="en-US" sz="1600" b="0" i="0" u="none" strike="noStrike" kern="0" cap="none" spc="0" normalizeH="0" baseline="0" noProof="0" dirty="0">
              <a:ln>
                <a:noFill/>
              </a:ln>
              <a:solidFill>
                <a:srgbClr val="92D050"/>
              </a:solidFill>
              <a:effectLst/>
              <a:uLnTx/>
              <a:uFillTx/>
            </a:endParaRPr>
          </a:p>
        </p:txBody>
      </p:sp>
      <p:sp>
        <p:nvSpPr>
          <p:cNvPr id="30" name="TextBox 45">
            <a:extLst>
              <a:ext uri="{FF2B5EF4-FFF2-40B4-BE49-F238E27FC236}">
                <a16:creationId xmlns="" xmlns:a16="http://schemas.microsoft.com/office/drawing/2014/main" id="{2FF2AF14-EA07-4FA9-B295-49428A976CC0}"/>
              </a:ext>
            </a:extLst>
          </p:cNvPr>
          <p:cNvSpPr txBox="1"/>
          <p:nvPr/>
        </p:nvSpPr>
        <p:spPr>
          <a:xfrm>
            <a:off x="1115616" y="3636313"/>
            <a:ext cx="127234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92D050"/>
                </a:solidFill>
                <a:effectLst/>
                <a:uLnTx/>
                <a:uFillTx/>
              </a:rPr>
              <a:t>Commodity buyers</a:t>
            </a:r>
            <a:endParaRPr kumimoji="0" lang="en-US" sz="1600" b="0" i="0" u="none" strike="noStrike" kern="0" cap="none" spc="0" normalizeH="0" baseline="0" noProof="0" dirty="0">
              <a:ln>
                <a:noFill/>
              </a:ln>
              <a:solidFill>
                <a:srgbClr val="92D050"/>
              </a:solidFill>
              <a:effectLst/>
              <a:uLnTx/>
              <a:uFillTx/>
            </a:endParaRPr>
          </a:p>
        </p:txBody>
      </p:sp>
      <p:sp>
        <p:nvSpPr>
          <p:cNvPr id="31" name="TextBox 45">
            <a:extLst>
              <a:ext uri="{FF2B5EF4-FFF2-40B4-BE49-F238E27FC236}">
                <a16:creationId xmlns="" xmlns:a16="http://schemas.microsoft.com/office/drawing/2014/main" id="{CB9A9704-8BE3-4EB0-ABC0-8270AB602E0A}"/>
              </a:ext>
            </a:extLst>
          </p:cNvPr>
          <p:cNvSpPr txBox="1"/>
          <p:nvPr/>
        </p:nvSpPr>
        <p:spPr>
          <a:xfrm>
            <a:off x="2068186" y="2610547"/>
            <a:ext cx="1520901"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92D050"/>
                </a:solidFill>
                <a:effectLst/>
                <a:uLnTx/>
                <a:uFillTx/>
              </a:rPr>
              <a:t>Large farmers</a:t>
            </a:r>
            <a:endParaRPr kumimoji="0" lang="en-US" sz="1600" b="0" i="0" u="none" strike="noStrike" kern="0" cap="none" spc="0" normalizeH="0" baseline="0" noProof="0" dirty="0">
              <a:ln>
                <a:noFill/>
              </a:ln>
              <a:solidFill>
                <a:srgbClr val="92D050"/>
              </a:solidFill>
              <a:effectLst/>
              <a:uLnTx/>
              <a:uFillTx/>
            </a:endParaRPr>
          </a:p>
        </p:txBody>
      </p:sp>
      <p:sp>
        <p:nvSpPr>
          <p:cNvPr id="32" name="TextBox 45">
            <a:extLst>
              <a:ext uri="{FF2B5EF4-FFF2-40B4-BE49-F238E27FC236}">
                <a16:creationId xmlns="" xmlns:a16="http://schemas.microsoft.com/office/drawing/2014/main" id="{8439A96C-2D3D-4510-B6AF-889E2BC3E62B}"/>
              </a:ext>
            </a:extLst>
          </p:cNvPr>
          <p:cNvSpPr txBox="1"/>
          <p:nvPr/>
        </p:nvSpPr>
        <p:spPr>
          <a:xfrm>
            <a:off x="29417" y="3492182"/>
            <a:ext cx="1218841"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92D050"/>
                </a:solidFill>
                <a:effectLst/>
                <a:uLnTx/>
                <a:uFillTx/>
              </a:rPr>
              <a:t>Extension Officers</a:t>
            </a:r>
            <a:endParaRPr kumimoji="0" lang="en-US" sz="1200" b="0" i="0" u="none" strike="noStrike" kern="0" cap="none" spc="0" normalizeH="0" baseline="0" noProof="0" dirty="0">
              <a:ln>
                <a:noFill/>
              </a:ln>
              <a:solidFill>
                <a:srgbClr val="92D050"/>
              </a:solidFill>
              <a:effectLst/>
              <a:uLnTx/>
              <a:uFillTx/>
            </a:endParaRPr>
          </a:p>
        </p:txBody>
      </p:sp>
      <p:sp>
        <p:nvSpPr>
          <p:cNvPr id="33" name="TextBox 45">
            <a:extLst>
              <a:ext uri="{FF2B5EF4-FFF2-40B4-BE49-F238E27FC236}">
                <a16:creationId xmlns="" xmlns:a16="http://schemas.microsoft.com/office/drawing/2014/main" id="{A7759F46-81DA-4CBE-8B7A-62E19BA8AEAD}"/>
              </a:ext>
            </a:extLst>
          </p:cNvPr>
          <p:cNvSpPr txBox="1"/>
          <p:nvPr/>
        </p:nvSpPr>
        <p:spPr>
          <a:xfrm>
            <a:off x="4133650" y="2533532"/>
            <a:ext cx="1655666"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dirty="0">
                <a:solidFill>
                  <a:srgbClr val="0070C0"/>
                </a:solidFill>
              </a:rPr>
              <a:t>Drinking Water Companies</a:t>
            </a:r>
            <a:endParaRPr kumimoji="0" lang="en-US" sz="1600" b="0" i="0" u="none" strike="noStrike" kern="0" cap="none" spc="0" normalizeH="0" baseline="0" noProof="0" dirty="0">
              <a:ln>
                <a:noFill/>
              </a:ln>
              <a:solidFill>
                <a:srgbClr val="0070C0"/>
              </a:solidFill>
              <a:effectLst/>
              <a:uLnTx/>
              <a:uFillTx/>
            </a:endParaRPr>
          </a:p>
        </p:txBody>
      </p:sp>
      <p:sp>
        <p:nvSpPr>
          <p:cNvPr id="34" name="TextBox 45">
            <a:extLst>
              <a:ext uri="{FF2B5EF4-FFF2-40B4-BE49-F238E27FC236}">
                <a16:creationId xmlns="" xmlns:a16="http://schemas.microsoft.com/office/drawing/2014/main" id="{E4CCCFD2-7522-42D7-8A6F-76E2D7DE2E0A}"/>
              </a:ext>
            </a:extLst>
          </p:cNvPr>
          <p:cNvSpPr txBox="1"/>
          <p:nvPr/>
        </p:nvSpPr>
        <p:spPr>
          <a:xfrm>
            <a:off x="5108097" y="3126518"/>
            <a:ext cx="1338323"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70C0"/>
                </a:solidFill>
                <a:effectLst/>
                <a:uLnTx/>
                <a:uFillTx/>
              </a:rPr>
              <a:t>Water Management Authorities</a:t>
            </a:r>
            <a:endParaRPr kumimoji="0" lang="en-US" sz="1600" b="0" i="0" u="none" strike="noStrike" kern="0" cap="none" spc="0" normalizeH="0" baseline="0" noProof="0" dirty="0">
              <a:ln>
                <a:noFill/>
              </a:ln>
              <a:solidFill>
                <a:srgbClr val="0070C0"/>
              </a:solidFill>
              <a:effectLst/>
              <a:uLnTx/>
              <a:uFillTx/>
            </a:endParaRPr>
          </a:p>
        </p:txBody>
      </p:sp>
      <p:sp>
        <p:nvSpPr>
          <p:cNvPr id="35" name="TextBox 45">
            <a:extLst>
              <a:ext uri="{FF2B5EF4-FFF2-40B4-BE49-F238E27FC236}">
                <a16:creationId xmlns="" xmlns:a16="http://schemas.microsoft.com/office/drawing/2014/main" id="{6F278887-7C28-4EA0-8C4A-35DD2B2007C5}"/>
              </a:ext>
            </a:extLst>
          </p:cNvPr>
          <p:cNvSpPr txBox="1"/>
          <p:nvPr/>
        </p:nvSpPr>
        <p:spPr>
          <a:xfrm>
            <a:off x="2597413" y="4581128"/>
            <a:ext cx="168564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accent6"/>
                </a:solidFill>
                <a:effectLst/>
                <a:uLnTx/>
                <a:uFillTx/>
              </a:rPr>
              <a:t>Crop insurance</a:t>
            </a:r>
            <a:endParaRPr kumimoji="0" lang="en-US" sz="1600" b="0" i="0" u="none" strike="noStrike" kern="0" cap="none" spc="0" normalizeH="0" baseline="0" noProof="0" dirty="0">
              <a:ln>
                <a:noFill/>
              </a:ln>
              <a:solidFill>
                <a:schemeClr val="accent6"/>
              </a:solidFill>
              <a:effectLst/>
              <a:uLnTx/>
              <a:uFillTx/>
            </a:endParaRPr>
          </a:p>
        </p:txBody>
      </p:sp>
      <p:sp>
        <p:nvSpPr>
          <p:cNvPr id="36" name="TextBox 45">
            <a:extLst>
              <a:ext uri="{FF2B5EF4-FFF2-40B4-BE49-F238E27FC236}">
                <a16:creationId xmlns="" xmlns:a16="http://schemas.microsoft.com/office/drawing/2014/main" id="{92AC59A2-3A0D-466E-A6D9-25184F401B54}"/>
              </a:ext>
            </a:extLst>
          </p:cNvPr>
          <p:cNvSpPr txBox="1"/>
          <p:nvPr/>
        </p:nvSpPr>
        <p:spPr>
          <a:xfrm>
            <a:off x="3673638" y="4946283"/>
            <a:ext cx="1218841"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accent6"/>
                </a:solidFill>
                <a:effectLst/>
                <a:uLnTx/>
                <a:uFillTx/>
              </a:rPr>
              <a:t>Livestock insurance</a:t>
            </a:r>
            <a:endParaRPr kumimoji="0" lang="en-US" sz="1600" b="0" i="0" u="none" strike="noStrike" kern="0" cap="none" spc="0" normalizeH="0" baseline="0" noProof="0" dirty="0">
              <a:ln>
                <a:noFill/>
              </a:ln>
              <a:solidFill>
                <a:schemeClr val="accent6"/>
              </a:solidFill>
              <a:effectLst/>
              <a:uLnTx/>
              <a:uFillTx/>
            </a:endParaRPr>
          </a:p>
        </p:txBody>
      </p:sp>
      <p:sp>
        <p:nvSpPr>
          <p:cNvPr id="37" name="TextBox 45">
            <a:extLst>
              <a:ext uri="{FF2B5EF4-FFF2-40B4-BE49-F238E27FC236}">
                <a16:creationId xmlns="" xmlns:a16="http://schemas.microsoft.com/office/drawing/2014/main" id="{83FF2782-B15B-4820-B154-7CED68D6E2BC}"/>
              </a:ext>
            </a:extLst>
          </p:cNvPr>
          <p:cNvSpPr txBox="1"/>
          <p:nvPr/>
        </p:nvSpPr>
        <p:spPr>
          <a:xfrm>
            <a:off x="1780965" y="4994824"/>
            <a:ext cx="133381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accent6"/>
                </a:solidFill>
                <a:effectLst/>
                <a:uLnTx/>
                <a:uFillTx/>
              </a:rPr>
              <a:t>Aquaculture insurance</a:t>
            </a:r>
            <a:endParaRPr kumimoji="0" lang="en-US" sz="1600" b="0" i="0" u="none" strike="noStrike" kern="0" cap="none" spc="0" normalizeH="0" baseline="0" noProof="0" dirty="0">
              <a:ln>
                <a:noFill/>
              </a:ln>
              <a:solidFill>
                <a:schemeClr val="accent6"/>
              </a:solidFill>
              <a:effectLst/>
              <a:uLnTx/>
              <a:uFillTx/>
            </a:endParaRPr>
          </a:p>
        </p:txBody>
      </p:sp>
      <p:sp>
        <p:nvSpPr>
          <p:cNvPr id="38" name="TextBox 45">
            <a:extLst>
              <a:ext uri="{FF2B5EF4-FFF2-40B4-BE49-F238E27FC236}">
                <a16:creationId xmlns="" xmlns:a16="http://schemas.microsoft.com/office/drawing/2014/main" id="{4D3B0ABD-BA58-44D4-BE16-64FB41783A88}"/>
              </a:ext>
            </a:extLst>
          </p:cNvPr>
          <p:cNvSpPr txBox="1"/>
          <p:nvPr/>
        </p:nvSpPr>
        <p:spPr>
          <a:xfrm>
            <a:off x="6588224" y="2093472"/>
            <a:ext cx="2382558"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accent4"/>
                </a:solidFill>
                <a:effectLst/>
                <a:uLnTx/>
                <a:uFillTx/>
              </a:rPr>
              <a:t>Hydropower companies</a:t>
            </a:r>
            <a:endParaRPr kumimoji="0" lang="en-US" sz="1600" b="0" i="0" u="none" strike="noStrike" kern="0" cap="none" spc="0" normalizeH="0" baseline="0" noProof="0" dirty="0">
              <a:ln>
                <a:noFill/>
              </a:ln>
              <a:solidFill>
                <a:schemeClr val="accent4"/>
              </a:solidFill>
              <a:effectLst/>
              <a:uLnTx/>
              <a:uFillTx/>
            </a:endParaRPr>
          </a:p>
        </p:txBody>
      </p:sp>
      <p:sp>
        <p:nvSpPr>
          <p:cNvPr id="39" name="TextBox 45">
            <a:extLst>
              <a:ext uri="{FF2B5EF4-FFF2-40B4-BE49-F238E27FC236}">
                <a16:creationId xmlns="" xmlns:a16="http://schemas.microsoft.com/office/drawing/2014/main" id="{07579195-DDF6-46B5-9F16-51E192FDB6EC}"/>
              </a:ext>
            </a:extLst>
          </p:cNvPr>
          <p:cNvSpPr txBox="1"/>
          <p:nvPr/>
        </p:nvSpPr>
        <p:spPr>
          <a:xfrm>
            <a:off x="7956376" y="2420888"/>
            <a:ext cx="1387306"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accent4"/>
                </a:solidFill>
                <a:effectLst/>
                <a:uLnTx/>
                <a:uFillTx/>
              </a:rPr>
              <a:t>Solar / Photovoltaic</a:t>
            </a:r>
            <a:endParaRPr kumimoji="0" lang="en-US" sz="1600" b="0" i="0" u="none" strike="noStrike" kern="0" cap="none" spc="0" normalizeH="0" baseline="0" noProof="0" dirty="0">
              <a:ln>
                <a:noFill/>
              </a:ln>
              <a:solidFill>
                <a:schemeClr val="accent4"/>
              </a:solidFill>
              <a:effectLst/>
              <a:uLnTx/>
              <a:uFillTx/>
            </a:endParaRPr>
          </a:p>
        </p:txBody>
      </p:sp>
      <p:sp>
        <p:nvSpPr>
          <p:cNvPr id="40" name="TextBox 45">
            <a:extLst>
              <a:ext uri="{FF2B5EF4-FFF2-40B4-BE49-F238E27FC236}">
                <a16:creationId xmlns="" xmlns:a16="http://schemas.microsoft.com/office/drawing/2014/main" id="{B6C4B2C8-32A1-4877-AD16-3BC24495BE16}"/>
              </a:ext>
            </a:extLst>
          </p:cNvPr>
          <p:cNvSpPr txBox="1"/>
          <p:nvPr/>
        </p:nvSpPr>
        <p:spPr>
          <a:xfrm>
            <a:off x="6228184" y="2587433"/>
            <a:ext cx="1323208"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accent4"/>
                </a:solidFill>
                <a:effectLst/>
                <a:uLnTx/>
                <a:uFillTx/>
              </a:rPr>
              <a:t>Wind farms</a:t>
            </a:r>
            <a:endParaRPr kumimoji="0" lang="en-US" sz="1600" b="0" i="0" u="none" strike="noStrike" kern="0" cap="none" spc="0" normalizeH="0" baseline="0" noProof="0" dirty="0">
              <a:ln>
                <a:noFill/>
              </a:ln>
              <a:solidFill>
                <a:schemeClr val="accent4"/>
              </a:solidFill>
              <a:effectLst/>
              <a:uLnTx/>
              <a:uFillTx/>
            </a:endParaRPr>
          </a:p>
        </p:txBody>
      </p:sp>
      <p:sp>
        <p:nvSpPr>
          <p:cNvPr id="41" name="TextBox 45">
            <a:extLst>
              <a:ext uri="{FF2B5EF4-FFF2-40B4-BE49-F238E27FC236}">
                <a16:creationId xmlns="" xmlns:a16="http://schemas.microsoft.com/office/drawing/2014/main" id="{D210D0C0-8EDF-4A02-BB6B-48AE7ED67D8C}"/>
              </a:ext>
            </a:extLst>
          </p:cNvPr>
          <p:cNvSpPr txBox="1"/>
          <p:nvPr/>
        </p:nvSpPr>
        <p:spPr>
          <a:xfrm>
            <a:off x="6446421" y="4408504"/>
            <a:ext cx="2295008"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dirty="0">
                <a:solidFill>
                  <a:schemeClr val="accent2"/>
                </a:solidFill>
              </a:rPr>
              <a:t>Government agencies</a:t>
            </a:r>
          </a:p>
        </p:txBody>
      </p:sp>
      <p:sp>
        <p:nvSpPr>
          <p:cNvPr id="42" name="TextBox 45">
            <a:extLst>
              <a:ext uri="{FF2B5EF4-FFF2-40B4-BE49-F238E27FC236}">
                <a16:creationId xmlns="" xmlns:a16="http://schemas.microsoft.com/office/drawing/2014/main" id="{BB2A88D4-918F-4F4B-AB56-A98E7E55C673}"/>
              </a:ext>
            </a:extLst>
          </p:cNvPr>
          <p:cNvSpPr txBox="1"/>
          <p:nvPr/>
        </p:nvSpPr>
        <p:spPr>
          <a:xfrm>
            <a:off x="7879351" y="4788490"/>
            <a:ext cx="1264649"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accent2"/>
                </a:solidFill>
                <a:effectLst/>
                <a:uLnTx/>
                <a:uFillTx/>
              </a:rPr>
              <a:t>Insurance companies</a:t>
            </a:r>
            <a:endParaRPr kumimoji="0" lang="en-US" sz="1600" b="0" i="0" u="none" strike="noStrike" kern="0" cap="none" spc="0" normalizeH="0" baseline="0" noProof="0" dirty="0">
              <a:ln>
                <a:noFill/>
              </a:ln>
              <a:solidFill>
                <a:schemeClr val="accent2"/>
              </a:solidFill>
              <a:effectLst/>
              <a:uLnTx/>
              <a:uFillTx/>
            </a:endParaRPr>
          </a:p>
        </p:txBody>
      </p:sp>
      <p:sp>
        <p:nvSpPr>
          <p:cNvPr id="43" name="TextBox 45">
            <a:extLst>
              <a:ext uri="{FF2B5EF4-FFF2-40B4-BE49-F238E27FC236}">
                <a16:creationId xmlns="" xmlns:a16="http://schemas.microsoft.com/office/drawing/2014/main" id="{C77C15DC-9E22-4FF3-B84A-562D0F70695E}"/>
              </a:ext>
            </a:extLst>
          </p:cNvPr>
          <p:cNvSpPr txBox="1"/>
          <p:nvPr/>
        </p:nvSpPr>
        <p:spPr>
          <a:xfrm>
            <a:off x="5777258" y="4823173"/>
            <a:ext cx="1323208"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dirty="0">
                <a:solidFill>
                  <a:schemeClr val="accent2"/>
                </a:solidFill>
              </a:rPr>
              <a:t>Water Companies</a:t>
            </a:r>
            <a:endParaRPr kumimoji="0" lang="en-US" sz="1600" b="0" i="0" u="none" strike="noStrike" kern="0" cap="none" spc="0" normalizeH="0" baseline="0" noProof="0" dirty="0">
              <a:ln>
                <a:noFill/>
              </a:ln>
              <a:solidFill>
                <a:schemeClr val="accent2"/>
              </a:solidFill>
              <a:effectLst/>
              <a:uLnTx/>
              <a:uFillTx/>
            </a:endParaRPr>
          </a:p>
        </p:txBody>
      </p:sp>
      <p:sp>
        <p:nvSpPr>
          <p:cNvPr id="44" name="TextBox 45">
            <a:extLst>
              <a:ext uri="{FF2B5EF4-FFF2-40B4-BE49-F238E27FC236}">
                <a16:creationId xmlns="" xmlns:a16="http://schemas.microsoft.com/office/drawing/2014/main" id="{8BB8DEDC-3950-4474-9A13-DCBAFB522BDC}"/>
              </a:ext>
            </a:extLst>
          </p:cNvPr>
          <p:cNvSpPr txBox="1"/>
          <p:nvPr/>
        </p:nvSpPr>
        <p:spPr>
          <a:xfrm>
            <a:off x="5561988" y="5845283"/>
            <a:ext cx="1931508"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dirty="0">
                <a:solidFill>
                  <a:schemeClr val="accent2"/>
                </a:solidFill>
              </a:rPr>
              <a:t>International agencies</a:t>
            </a:r>
            <a:endParaRPr kumimoji="0" lang="en-US" sz="1600" b="0" i="0" u="none" strike="noStrike" kern="0" cap="none" spc="0" normalizeH="0" baseline="0" noProof="0" dirty="0">
              <a:ln>
                <a:noFill/>
              </a:ln>
              <a:solidFill>
                <a:schemeClr val="accent2"/>
              </a:solidFill>
              <a:effectLst/>
              <a:uLnTx/>
              <a:uFillTx/>
            </a:endParaRPr>
          </a:p>
        </p:txBody>
      </p:sp>
      <p:sp>
        <p:nvSpPr>
          <p:cNvPr id="45" name="TextBox 45">
            <a:extLst>
              <a:ext uri="{FF2B5EF4-FFF2-40B4-BE49-F238E27FC236}">
                <a16:creationId xmlns="" xmlns:a16="http://schemas.microsoft.com/office/drawing/2014/main" id="{FAD533F6-6695-40B3-ABFA-402B43621ADF}"/>
              </a:ext>
            </a:extLst>
          </p:cNvPr>
          <p:cNvSpPr txBox="1"/>
          <p:nvPr/>
        </p:nvSpPr>
        <p:spPr>
          <a:xfrm>
            <a:off x="7308304" y="6105112"/>
            <a:ext cx="1931508"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dirty="0">
                <a:solidFill>
                  <a:schemeClr val="accent2"/>
                </a:solidFill>
              </a:rPr>
              <a:t>Civil society and citizens</a:t>
            </a:r>
            <a:endParaRPr kumimoji="0" lang="en-US" sz="1600" b="0" i="0" u="none" strike="noStrike" kern="0" cap="none" spc="0" normalizeH="0" baseline="0" noProof="0" dirty="0">
              <a:ln>
                <a:noFill/>
              </a:ln>
              <a:solidFill>
                <a:schemeClr val="accent2"/>
              </a:solidFill>
              <a:effectLst/>
              <a:uLnTx/>
              <a:uFillTx/>
            </a:endParaRPr>
          </a:p>
        </p:txBody>
      </p:sp>
      <p:sp>
        <p:nvSpPr>
          <p:cNvPr id="46" name="TextBox 45">
            <a:extLst>
              <a:ext uri="{FF2B5EF4-FFF2-40B4-BE49-F238E27FC236}">
                <a16:creationId xmlns="" xmlns:a16="http://schemas.microsoft.com/office/drawing/2014/main" id="{5555ACA2-4946-42B3-90A0-3DF453C81504}"/>
              </a:ext>
            </a:extLst>
          </p:cNvPr>
          <p:cNvSpPr txBox="1"/>
          <p:nvPr/>
        </p:nvSpPr>
        <p:spPr>
          <a:xfrm>
            <a:off x="3944162" y="4116116"/>
            <a:ext cx="1655666"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dirty="0">
                <a:solidFill>
                  <a:srgbClr val="0070C0"/>
                </a:solidFill>
              </a:rPr>
              <a:t>Water producing companies</a:t>
            </a:r>
            <a:endParaRPr kumimoji="0" lang="en-US" sz="1600" b="0" i="0" u="none" strike="noStrike" kern="0" cap="none" spc="0" normalizeH="0" baseline="0" noProof="0" dirty="0">
              <a:ln>
                <a:noFill/>
              </a:ln>
              <a:solidFill>
                <a:srgbClr val="0070C0"/>
              </a:solidFill>
              <a:effectLst/>
              <a:uLnTx/>
              <a:uFillTx/>
            </a:endParaRPr>
          </a:p>
        </p:txBody>
      </p:sp>
      <p:sp>
        <p:nvSpPr>
          <p:cNvPr id="2" name="Oval 1"/>
          <p:cNvSpPr/>
          <p:nvPr/>
        </p:nvSpPr>
        <p:spPr>
          <a:xfrm>
            <a:off x="179512" y="1628800"/>
            <a:ext cx="3764650" cy="3159690"/>
          </a:xfrm>
          <a:prstGeom prst="ellipse">
            <a:avLst/>
          </a:prstGeom>
          <a:no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p:cNvSpPr/>
          <p:nvPr/>
        </p:nvSpPr>
        <p:spPr>
          <a:xfrm>
            <a:off x="1043608" y="3793420"/>
            <a:ext cx="3764650" cy="2896467"/>
          </a:xfrm>
          <a:prstGeom prst="ellipse">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Oval 50"/>
          <p:cNvSpPr/>
          <p:nvPr/>
        </p:nvSpPr>
        <p:spPr>
          <a:xfrm>
            <a:off x="5292080" y="4104456"/>
            <a:ext cx="3816424" cy="2780928"/>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305063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0" grpId="0" animBg="1"/>
      <p:bldP spid="51"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Group 15">
            <a:extLst>
              <a:ext uri="{FF2B5EF4-FFF2-40B4-BE49-F238E27FC236}">
                <a16:creationId xmlns="" xmlns:a16="http://schemas.microsoft.com/office/drawing/2014/main" id="{5FD5C858-F706-4A33-85CE-5971BDD80868}"/>
              </a:ext>
            </a:extLst>
          </p:cNvPr>
          <p:cNvGrpSpPr/>
          <p:nvPr/>
        </p:nvGrpSpPr>
        <p:grpSpPr>
          <a:xfrm>
            <a:off x="1066296" y="548685"/>
            <a:ext cx="8077704" cy="5544610"/>
            <a:chOff x="1066296" y="548685"/>
            <a:chExt cx="8077704" cy="5544610"/>
          </a:xfrm>
        </p:grpSpPr>
        <p:pic>
          <p:nvPicPr>
            <p:cNvPr id="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296" y="977684"/>
              <a:ext cx="6916846" cy="5115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8" name="Curved Connector 47"/>
            <p:cNvCxnSpPr/>
            <p:nvPr/>
          </p:nvCxnSpPr>
          <p:spPr bwMode="auto">
            <a:xfrm>
              <a:off x="6804247" y="3284984"/>
              <a:ext cx="504057" cy="250506"/>
            </a:xfrm>
            <a:prstGeom prst="curvedConnector3">
              <a:avLst>
                <a:gd name="adj1" fmla="val 50000"/>
              </a:avLst>
            </a:prstGeom>
            <a:solidFill>
              <a:schemeClr val="accent1"/>
            </a:solidFill>
            <a:ln w="22225" cap="flat" cmpd="sng" algn="ctr">
              <a:solidFill>
                <a:srgbClr val="FF0000"/>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 name="Picture 2">
              <a:extLst>
                <a:ext uri="{FF2B5EF4-FFF2-40B4-BE49-F238E27FC236}">
                  <a16:creationId xmlns="" xmlns:a16="http://schemas.microsoft.com/office/drawing/2014/main" id="{8A5D88F4-9C28-482B-964F-89A616095A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07148" y="548685"/>
              <a:ext cx="1473518" cy="1312545"/>
            </a:xfrm>
            <a:prstGeom prst="rect">
              <a:avLst/>
            </a:prstGeom>
          </p:spPr>
        </p:pic>
        <p:pic>
          <p:nvPicPr>
            <p:cNvPr id="5" name="Picture 4">
              <a:extLst>
                <a:ext uri="{FF2B5EF4-FFF2-40B4-BE49-F238E27FC236}">
                  <a16:creationId xmlns="" xmlns:a16="http://schemas.microsoft.com/office/drawing/2014/main" id="{364AF4B7-A5C3-4425-9D74-5229BD8BFE8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5948664">
              <a:off x="6942513" y="1751682"/>
              <a:ext cx="731583" cy="481626"/>
            </a:xfrm>
            <a:prstGeom prst="rect">
              <a:avLst/>
            </a:prstGeom>
          </p:spPr>
        </p:pic>
        <p:pic>
          <p:nvPicPr>
            <p:cNvPr id="10" name="Picture 9">
              <a:extLst>
                <a:ext uri="{FF2B5EF4-FFF2-40B4-BE49-F238E27FC236}">
                  <a16:creationId xmlns="" xmlns:a16="http://schemas.microsoft.com/office/drawing/2014/main" id="{547A33D9-A728-4AE0-909A-8AC72CDFA1D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22566" t="23931" r="16468" b="23931"/>
            <a:stretch/>
          </p:blipFill>
          <p:spPr>
            <a:xfrm>
              <a:off x="7703840" y="2227318"/>
              <a:ext cx="1440160" cy="1008112"/>
            </a:xfrm>
            <a:prstGeom prst="rect">
              <a:avLst/>
            </a:prstGeom>
          </p:spPr>
        </p:pic>
        <p:pic>
          <p:nvPicPr>
            <p:cNvPr id="12" name="Picture 11">
              <a:extLst>
                <a:ext uri="{FF2B5EF4-FFF2-40B4-BE49-F238E27FC236}">
                  <a16:creationId xmlns="" xmlns:a16="http://schemas.microsoft.com/office/drawing/2014/main" id="{9657C1CF-BC57-49A5-8624-251891E4B4B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3460874">
              <a:off x="7368567" y="2405656"/>
              <a:ext cx="536494" cy="768163"/>
            </a:xfrm>
            <a:prstGeom prst="rect">
              <a:avLst/>
            </a:prstGeom>
          </p:spPr>
        </p:pic>
        <p:pic>
          <p:nvPicPr>
            <p:cNvPr id="2" name="Picture 1">
              <a:extLst>
                <a:ext uri="{FF2B5EF4-FFF2-40B4-BE49-F238E27FC236}">
                  <a16:creationId xmlns="" xmlns:a16="http://schemas.microsoft.com/office/drawing/2014/main" id="{0D9CF0DA-78A7-4231-8A91-87773ACFA46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45672" y="1221391"/>
              <a:ext cx="506012" cy="1005927"/>
            </a:xfrm>
            <a:prstGeom prst="rect">
              <a:avLst/>
            </a:prstGeom>
          </p:spPr>
        </p:pic>
        <p:pic>
          <p:nvPicPr>
            <p:cNvPr id="4" name="Picture 3">
              <a:extLst>
                <a:ext uri="{FF2B5EF4-FFF2-40B4-BE49-F238E27FC236}">
                  <a16:creationId xmlns="" xmlns:a16="http://schemas.microsoft.com/office/drawing/2014/main" id="{672BF395-A393-4AE5-959B-4B486F8106A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996202" y="1251504"/>
              <a:ext cx="506012" cy="1005927"/>
            </a:xfrm>
            <a:prstGeom prst="rect">
              <a:avLst/>
            </a:prstGeom>
          </p:spPr>
        </p:pic>
        <p:pic>
          <p:nvPicPr>
            <p:cNvPr id="9" name="Picture 8">
              <a:extLst>
                <a:ext uri="{FF2B5EF4-FFF2-40B4-BE49-F238E27FC236}">
                  <a16:creationId xmlns="" xmlns:a16="http://schemas.microsoft.com/office/drawing/2014/main" id="{CABFF902-818D-4203-85C5-B88C6DC27DD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77406" y="1245769"/>
              <a:ext cx="506012" cy="1005927"/>
            </a:xfrm>
            <a:prstGeom prst="rect">
              <a:avLst/>
            </a:prstGeom>
          </p:spPr>
        </p:pic>
      </p:grpSp>
      <p:sp>
        <p:nvSpPr>
          <p:cNvPr id="15" name="Rectangle 14">
            <a:extLst>
              <a:ext uri="{FF2B5EF4-FFF2-40B4-BE49-F238E27FC236}">
                <a16:creationId xmlns="" xmlns:a16="http://schemas.microsoft.com/office/drawing/2014/main" id="{D1EE347A-9491-4C26-B54B-745F15555CC8}"/>
              </a:ext>
            </a:extLst>
          </p:cNvPr>
          <p:cNvSpPr/>
          <p:nvPr/>
        </p:nvSpPr>
        <p:spPr>
          <a:xfrm>
            <a:off x="5795219" y="5463250"/>
            <a:ext cx="3348781" cy="584775"/>
          </a:xfrm>
          <a:prstGeom prst="rect">
            <a:avLst/>
          </a:prstGeom>
          <a:solidFill>
            <a:schemeClr val="bg1"/>
          </a:solidFill>
        </p:spPr>
        <p:txBody>
          <a:bodyPr wrap="square">
            <a:spAutoFit/>
          </a:bodyPr>
          <a:lstStyle/>
          <a:p>
            <a:r>
              <a:rPr lang="en-US" sz="1600" dirty="0">
                <a:solidFill>
                  <a:schemeClr val="bg1"/>
                </a:solidFill>
              </a:rPr>
              <a:t>Decision Support Products &amp; Services</a:t>
            </a:r>
          </a:p>
        </p:txBody>
      </p:sp>
      <p:sp>
        <p:nvSpPr>
          <p:cNvPr id="7" name="Rectangle 6"/>
          <p:cNvSpPr txBox="1">
            <a:spLocks noChangeArrowheads="1"/>
          </p:cNvSpPr>
          <p:nvPr/>
        </p:nvSpPr>
        <p:spPr bwMode="auto">
          <a:xfrm>
            <a:off x="380999" y="116632"/>
            <a:ext cx="8458201" cy="528714"/>
          </a:xfrm>
          <a:prstGeom prst="rect">
            <a:avLst/>
          </a:prstGeom>
          <a:extLst/>
        </p:spPr>
        <p:txBody>
          <a:bodyPr vert="horz" lIns="91440" tIns="45720" rIns="91440" bIns="45720" rtlCol="0" anchor="ctr">
            <a:normAutofit fontScale="60000" lnSpcReduction="20000"/>
          </a:bodyPr>
          <a:lstStyle>
            <a:lvl1pPr algn="ctr">
              <a:spcBef>
                <a:spcPct val="0"/>
              </a:spcBef>
              <a:buNone/>
              <a:defRPr sz="4400" b="1">
                <a:solidFill>
                  <a:schemeClr val="accent3">
                    <a:lumMod val="50000"/>
                  </a:schemeClr>
                </a:solidFill>
                <a:latin typeface="+mj-lt"/>
                <a:ea typeface="+mj-ea"/>
                <a:cs typeface="+mj-cs"/>
              </a:defRPr>
            </a:lvl1pPr>
          </a:lstStyle>
          <a:p>
            <a:r>
              <a:rPr lang="en-GB" dirty="0">
                <a:solidFill>
                  <a:srgbClr val="FF0000"/>
                </a:solidFill>
              </a:rPr>
              <a:t>Value Chain Approach needed in all Applications</a:t>
            </a:r>
            <a:endParaRPr lang="nl-NL" altLang="nl-NL" dirty="0">
              <a:solidFill>
                <a:srgbClr val="FF0000"/>
              </a:solidFill>
            </a:endParaRPr>
          </a:p>
        </p:txBody>
      </p:sp>
      <p:sp>
        <p:nvSpPr>
          <p:cNvPr id="8" name="TextBox 7">
            <a:extLst>
              <a:ext uri="{FF2B5EF4-FFF2-40B4-BE49-F238E27FC236}">
                <a16:creationId xmlns="" xmlns:a16="http://schemas.microsoft.com/office/drawing/2014/main" id="{768C4474-77D6-46A5-BC94-8831B2C521B8}"/>
              </a:ext>
            </a:extLst>
          </p:cNvPr>
          <p:cNvSpPr txBox="1"/>
          <p:nvPr/>
        </p:nvSpPr>
        <p:spPr>
          <a:xfrm>
            <a:off x="7589102" y="1748733"/>
            <a:ext cx="688971" cy="338554"/>
          </a:xfrm>
          <a:prstGeom prst="rect">
            <a:avLst/>
          </a:prstGeom>
          <a:noFill/>
        </p:spPr>
        <p:txBody>
          <a:bodyPr wrap="none" rtlCol="0">
            <a:spAutoFit/>
          </a:bodyPr>
          <a:lstStyle/>
          <a:p>
            <a:r>
              <a:rPr lang="en-US" sz="1600" dirty="0"/>
              <a:t>credit</a:t>
            </a:r>
          </a:p>
        </p:txBody>
      </p:sp>
      <p:sp>
        <p:nvSpPr>
          <p:cNvPr id="11" name="Rectangle 10">
            <a:extLst>
              <a:ext uri="{FF2B5EF4-FFF2-40B4-BE49-F238E27FC236}">
                <a16:creationId xmlns="" xmlns:a16="http://schemas.microsoft.com/office/drawing/2014/main" id="{90F4EA23-DC6E-4A4A-BD31-AD56D1CFE788}"/>
              </a:ext>
            </a:extLst>
          </p:cNvPr>
          <p:cNvSpPr/>
          <p:nvPr/>
        </p:nvSpPr>
        <p:spPr>
          <a:xfrm>
            <a:off x="7997719" y="3104648"/>
            <a:ext cx="893001" cy="338554"/>
          </a:xfrm>
          <a:prstGeom prst="rect">
            <a:avLst/>
          </a:prstGeom>
        </p:spPr>
        <p:txBody>
          <a:bodyPr wrap="none">
            <a:spAutoFit/>
          </a:bodyPr>
          <a:lstStyle/>
          <a:p>
            <a:r>
              <a:rPr lang="en-US" sz="1600" dirty="0"/>
              <a:t>Markets</a:t>
            </a:r>
          </a:p>
        </p:txBody>
      </p:sp>
      <p:sp>
        <p:nvSpPr>
          <p:cNvPr id="13" name="Rectangle 12">
            <a:extLst>
              <a:ext uri="{FF2B5EF4-FFF2-40B4-BE49-F238E27FC236}">
                <a16:creationId xmlns="" xmlns:a16="http://schemas.microsoft.com/office/drawing/2014/main" id="{A2A9F617-4B04-4E73-8CD0-A762D9BD1895}"/>
              </a:ext>
            </a:extLst>
          </p:cNvPr>
          <p:cNvSpPr/>
          <p:nvPr/>
        </p:nvSpPr>
        <p:spPr>
          <a:xfrm>
            <a:off x="2765195" y="6107525"/>
            <a:ext cx="3559949" cy="338554"/>
          </a:xfrm>
          <a:prstGeom prst="rect">
            <a:avLst/>
          </a:prstGeom>
        </p:spPr>
        <p:txBody>
          <a:bodyPr wrap="none">
            <a:spAutoFit/>
          </a:bodyPr>
          <a:lstStyle/>
          <a:p>
            <a:r>
              <a:rPr lang="en-US" sz="1600" dirty="0"/>
              <a:t>Decision Support Products &amp; Services</a:t>
            </a:r>
          </a:p>
        </p:txBody>
      </p:sp>
      <p:sp>
        <p:nvSpPr>
          <p:cNvPr id="14" name="Rectangle 13">
            <a:extLst>
              <a:ext uri="{FF2B5EF4-FFF2-40B4-BE49-F238E27FC236}">
                <a16:creationId xmlns="" xmlns:a16="http://schemas.microsoft.com/office/drawing/2014/main" id="{9C40EE76-387D-4D2A-8FE3-B6F0422A35C5}"/>
              </a:ext>
            </a:extLst>
          </p:cNvPr>
          <p:cNvSpPr/>
          <p:nvPr/>
        </p:nvSpPr>
        <p:spPr>
          <a:xfrm>
            <a:off x="6325144" y="5628128"/>
            <a:ext cx="1787669" cy="338554"/>
          </a:xfrm>
          <a:prstGeom prst="rect">
            <a:avLst/>
          </a:prstGeom>
        </p:spPr>
        <p:txBody>
          <a:bodyPr wrap="none">
            <a:spAutoFit/>
          </a:bodyPr>
          <a:lstStyle/>
          <a:p>
            <a:r>
              <a:rPr lang="en-US" sz="1600" dirty="0"/>
              <a:t>Risk Management</a:t>
            </a:r>
          </a:p>
        </p:txBody>
      </p:sp>
    </p:spTree>
    <p:extLst>
      <p:ext uri="{BB962C8B-B14F-4D97-AF65-F5344CB8AC3E}">
        <p14:creationId xmlns:p14="http://schemas.microsoft.com/office/powerpoint/2010/main" val="38633607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9879"/>
            <a:ext cx="9096375" cy="951973"/>
          </a:xfrm>
        </p:spPr>
        <p:txBody>
          <a:bodyPr>
            <a:normAutofit/>
          </a:bodyPr>
          <a:lstStyle/>
          <a:p>
            <a:r>
              <a:rPr lang="en-US" b="1" dirty="0"/>
              <a:t>Join the TAHMO initiative</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79239" y="1115122"/>
            <a:ext cx="6306015" cy="4204010"/>
          </a:xfrm>
          <a:prstGeom prst="rect">
            <a:avLst/>
          </a:prstGeom>
        </p:spPr>
      </p:pic>
      <p:sp>
        <p:nvSpPr>
          <p:cNvPr id="6" name="TextBox 5"/>
          <p:cNvSpPr txBox="1"/>
          <p:nvPr/>
        </p:nvSpPr>
        <p:spPr>
          <a:xfrm>
            <a:off x="35456" y="5443462"/>
            <a:ext cx="6306015" cy="1384995"/>
          </a:xfrm>
          <a:prstGeom prst="rect">
            <a:avLst/>
          </a:prstGeom>
          <a:noFill/>
        </p:spPr>
        <p:txBody>
          <a:bodyPr wrap="square" rtlCol="0">
            <a:spAutoFit/>
          </a:bodyPr>
          <a:lstStyle/>
          <a:p>
            <a:pPr algn="ctr" defTabSz="457200" eaLnBrk="1" fontAlgn="auto" hangingPunct="1">
              <a:spcBef>
                <a:spcPts val="0"/>
              </a:spcBef>
              <a:spcAft>
                <a:spcPts val="0"/>
              </a:spcAft>
            </a:pPr>
            <a:r>
              <a:rPr lang="en-GB" sz="2800" b="0" dirty="0">
                <a:solidFill>
                  <a:prstClr val="black"/>
                </a:solidFill>
                <a:latin typeface="Calibri"/>
                <a:hlinkClick r:id="rId3"/>
              </a:rPr>
              <a:t>www.tahmo.org</a:t>
            </a:r>
            <a:endParaRPr lang="en-GB" sz="2800" b="0" dirty="0">
              <a:solidFill>
                <a:prstClr val="black"/>
              </a:solidFill>
              <a:latin typeface="Calibri"/>
            </a:endParaRPr>
          </a:p>
          <a:p>
            <a:pPr algn="ctr" defTabSz="457200" eaLnBrk="1" fontAlgn="auto" hangingPunct="1">
              <a:spcBef>
                <a:spcPts val="0"/>
              </a:spcBef>
              <a:spcAft>
                <a:spcPts val="0"/>
              </a:spcAft>
            </a:pPr>
            <a:r>
              <a:rPr lang="en-GB" sz="2800" b="0" dirty="0">
                <a:solidFill>
                  <a:prstClr val="black"/>
                </a:solidFill>
                <a:latin typeface="Calibri"/>
                <a:hlinkClick r:id="rId4"/>
              </a:rPr>
              <a:t>www.school2school.net</a:t>
            </a:r>
            <a:endParaRPr lang="en-GB" sz="2800" b="0" dirty="0">
              <a:solidFill>
                <a:prstClr val="black"/>
              </a:solidFill>
              <a:latin typeface="Calibri"/>
            </a:endParaRPr>
          </a:p>
          <a:p>
            <a:pPr algn="ctr" defTabSz="457200" eaLnBrk="1" fontAlgn="auto" hangingPunct="1">
              <a:spcBef>
                <a:spcPts val="0"/>
              </a:spcBef>
              <a:spcAft>
                <a:spcPts val="0"/>
              </a:spcAft>
            </a:pPr>
            <a:r>
              <a:rPr lang="en-GB" sz="2800" b="1" dirty="0">
                <a:solidFill>
                  <a:prstClr val="black"/>
                </a:solidFill>
                <a:latin typeface="Calibri"/>
              </a:rPr>
              <a:t>Email: </a:t>
            </a:r>
            <a:r>
              <a:rPr lang="en-GB" sz="2800" dirty="0">
                <a:solidFill>
                  <a:prstClr val="black"/>
                </a:solidFill>
                <a:latin typeface="Calibri"/>
                <a:hlinkClick r:id="rId5"/>
              </a:rPr>
              <a:t>info@tahmo.org</a:t>
            </a:r>
            <a:r>
              <a:rPr lang="en-GB" sz="2800" dirty="0">
                <a:solidFill>
                  <a:prstClr val="black"/>
                </a:solidFill>
                <a:latin typeface="Calibri"/>
              </a:rPr>
              <a:t> </a:t>
            </a:r>
            <a:r>
              <a:rPr lang="en-GB" sz="2800" b="0" dirty="0">
                <a:solidFill>
                  <a:prstClr val="black"/>
                </a:solidFill>
                <a:latin typeface="Calibri"/>
              </a:rPr>
              <a:t> </a:t>
            </a:r>
            <a:endParaRPr lang="nl-NL" sz="2800" b="0" dirty="0">
              <a:solidFill>
                <a:prstClr val="black"/>
              </a:solidFill>
              <a:latin typeface="Calibri"/>
            </a:endParaRPr>
          </a:p>
        </p:txBody>
      </p:sp>
      <p:sp>
        <p:nvSpPr>
          <p:cNvPr id="3" name="TextBox 2"/>
          <p:cNvSpPr txBox="1"/>
          <p:nvPr/>
        </p:nvSpPr>
        <p:spPr>
          <a:xfrm>
            <a:off x="1179239" y="1115122"/>
            <a:ext cx="5983561" cy="523220"/>
          </a:xfrm>
          <a:prstGeom prst="rect">
            <a:avLst/>
          </a:prstGeom>
          <a:noFill/>
        </p:spPr>
        <p:txBody>
          <a:bodyPr wrap="square" rtlCol="0">
            <a:spAutoFit/>
          </a:bodyPr>
          <a:lstStyle/>
          <a:p>
            <a:r>
              <a:rPr lang="en-GB" sz="2800" b="1" dirty="0">
                <a:solidFill>
                  <a:schemeClr val="bg1"/>
                </a:solidFill>
              </a:rPr>
              <a:t>Signing of MoU with </a:t>
            </a:r>
            <a:r>
              <a:rPr lang="en-GB" sz="2800" b="1" dirty="0" err="1">
                <a:solidFill>
                  <a:schemeClr val="bg1"/>
                </a:solidFill>
              </a:rPr>
              <a:t>NiMet</a:t>
            </a:r>
            <a:r>
              <a:rPr lang="en-GB" sz="2800" b="1" dirty="0">
                <a:solidFill>
                  <a:schemeClr val="bg1"/>
                </a:solidFill>
              </a:rPr>
              <a:t> (Nigeria)</a:t>
            </a:r>
            <a:endParaRPr lang="nl-NL" sz="2800" b="1" dirty="0">
              <a:solidFill>
                <a:schemeClr val="bg1"/>
              </a:solidFill>
            </a:endParaRPr>
          </a:p>
        </p:txBody>
      </p:sp>
      <p:pic>
        <p:nvPicPr>
          <p:cNvPr id="8" name="Picture 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46148" y="101530"/>
            <a:ext cx="771525" cy="1143000"/>
          </a:xfrm>
          <a:prstGeom prst="rect">
            <a:avLst/>
          </a:prstGeom>
        </p:spPr>
      </p:pic>
      <p:sp>
        <p:nvSpPr>
          <p:cNvPr id="4" name="TextBox 3"/>
          <p:cNvSpPr txBox="1"/>
          <p:nvPr/>
        </p:nvSpPr>
        <p:spPr>
          <a:xfrm>
            <a:off x="8100392" y="5826750"/>
            <a:ext cx="864496" cy="338554"/>
          </a:xfrm>
          <a:prstGeom prst="rect">
            <a:avLst/>
          </a:prstGeom>
          <a:noFill/>
        </p:spPr>
        <p:txBody>
          <a:bodyPr wrap="square" rtlCol="0">
            <a:spAutoFit/>
          </a:bodyPr>
          <a:lstStyle/>
          <a:p>
            <a:r>
              <a:rPr lang="en-GB" sz="1600" dirty="0"/>
              <a:t>KNUST</a:t>
            </a:r>
            <a:endParaRPr lang="nl-NL" sz="1600" dirty="0"/>
          </a:p>
        </p:txBody>
      </p:sp>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914357" y="2531198"/>
            <a:ext cx="838200" cy="838200"/>
          </a:xfrm>
          <a:prstGeom prst="rect">
            <a:avLst/>
          </a:prstGeom>
        </p:spPr>
      </p:pic>
      <p:pic>
        <p:nvPicPr>
          <p:cNvPr id="10" name="Picture 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32395" y="3488602"/>
            <a:ext cx="808440" cy="691931"/>
          </a:xfrm>
          <a:prstGeom prst="rect">
            <a:avLst/>
          </a:prstGeom>
        </p:spPr>
      </p:pic>
      <p:pic>
        <p:nvPicPr>
          <p:cNvPr id="11" name="Picture 1"/>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6938957" y="5996027"/>
            <a:ext cx="2169547" cy="67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Afbeeldingsresultaat voor oregon state University"/>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941871" y="4775407"/>
            <a:ext cx="783173" cy="7831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beeldingsresultaat voor Tu Delft"/>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rot="21285335">
            <a:off x="7855630" y="3902519"/>
            <a:ext cx="1010681" cy="101068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fbeeldingsresultaat voor IBM"/>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695875" y="1863647"/>
            <a:ext cx="1330189" cy="63599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fbeeldingsresultaat voor METER GRoup"/>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7767093" y="592857"/>
            <a:ext cx="1132728" cy="121118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fbeeldingsresultaat voor USAID"/>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a:stretch/>
        </p:blipFill>
        <p:spPr bwMode="auto">
          <a:xfrm>
            <a:off x="5436096" y="5589240"/>
            <a:ext cx="1397940" cy="12392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E5AD3B2E-52D5-460A-9CAC-62656FABE852}"/>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42219" y="5484506"/>
            <a:ext cx="1037020" cy="1051834"/>
          </a:xfrm>
          <a:prstGeom prst="rect">
            <a:avLst/>
          </a:prstGeom>
        </p:spPr>
      </p:pic>
    </p:spTree>
    <p:extLst>
      <p:ext uri="{BB962C8B-B14F-4D97-AF65-F5344CB8AC3E}">
        <p14:creationId xmlns:p14="http://schemas.microsoft.com/office/powerpoint/2010/main" val="6837086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51798C1-CA66-41F2-810A-0EB0802A57CA}"/>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954EC1A6-E67E-4E26-BF8A-1CE4E9E82F3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620688"/>
            <a:ext cx="9144000" cy="5256583"/>
          </a:xfrm>
          <a:prstGeom prst="rect">
            <a:avLst/>
          </a:prstGeom>
        </p:spPr>
      </p:pic>
    </p:spTree>
    <p:extLst>
      <p:ext uri="{BB962C8B-B14F-4D97-AF65-F5344CB8AC3E}">
        <p14:creationId xmlns:p14="http://schemas.microsoft.com/office/powerpoint/2010/main" val="35931579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10BAEE4-3536-4F6C-BC39-D27F89913A80}"/>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B5F391DF-4552-4F12-AE4B-984307C2791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45" y="476672"/>
            <a:ext cx="9144000" cy="5400599"/>
          </a:xfrm>
          <a:prstGeom prst="rect">
            <a:avLst/>
          </a:prstGeom>
        </p:spPr>
      </p:pic>
    </p:spTree>
    <p:extLst>
      <p:ext uri="{BB962C8B-B14F-4D97-AF65-F5344CB8AC3E}">
        <p14:creationId xmlns:p14="http://schemas.microsoft.com/office/powerpoint/2010/main" val="8215611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8FAA9357-6723-429F-8476-D05C23CED85D}"/>
              </a:ext>
            </a:extLst>
          </p:cNvPr>
          <p:cNvSpPr>
            <a:spLocks noGrp="1"/>
          </p:cNvSpPr>
          <p:nvPr>
            <p:ph type="subTitle" idx="1"/>
          </p:nvPr>
        </p:nvSpPr>
        <p:spPr>
          <a:xfrm>
            <a:off x="1371600" y="2852936"/>
            <a:ext cx="6400800" cy="2785864"/>
          </a:xfrm>
        </p:spPr>
        <p:txBody>
          <a:bodyPr>
            <a:normAutofit/>
          </a:bodyPr>
          <a:lstStyle/>
          <a:p>
            <a:r>
              <a:rPr lang="en-US" sz="3600" b="1" dirty="0">
                <a:ln w="6600">
                  <a:solidFill>
                    <a:schemeClr val="accent2"/>
                  </a:solidFill>
                  <a:prstDash val="solid"/>
                </a:ln>
                <a:solidFill>
                  <a:srgbClr val="FFFFFF"/>
                </a:solidFill>
                <a:effectLst>
                  <a:outerShdw dist="38100" dir="2700000" algn="tl" rotWithShape="0">
                    <a:schemeClr val="accent2"/>
                  </a:outerShdw>
                </a:effectLst>
              </a:rPr>
              <a:t>Thank you for your attention!</a:t>
            </a:r>
          </a:p>
          <a:p>
            <a:r>
              <a:rPr lang="en-US" sz="3600" b="1" dirty="0">
                <a:ln w="6600">
                  <a:solidFill>
                    <a:schemeClr val="accent2"/>
                  </a:solidFill>
                  <a:prstDash val="solid"/>
                </a:ln>
                <a:solidFill>
                  <a:srgbClr val="FFFFFF"/>
                </a:solidFill>
                <a:effectLst>
                  <a:outerShdw dist="38100" dir="2700000" algn="tl" rotWithShape="0">
                    <a:schemeClr val="accent2"/>
                  </a:outerShdw>
                </a:effectLst>
              </a:rPr>
              <a:t>Merci Beaucoup!</a:t>
            </a:r>
          </a:p>
        </p:txBody>
      </p:sp>
    </p:spTree>
    <p:extLst>
      <p:ext uri="{BB962C8B-B14F-4D97-AF65-F5344CB8AC3E}">
        <p14:creationId xmlns:p14="http://schemas.microsoft.com/office/powerpoint/2010/main" val="685322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1143000"/>
          </a:xfrm>
        </p:spPr>
        <p:txBody>
          <a:bodyPr>
            <a:noAutofit/>
          </a:bodyPr>
          <a:lstStyle/>
          <a:p>
            <a:r>
              <a:rPr lang="en-GB" altLang="en-US" sz="3600" dirty="0">
                <a:solidFill>
                  <a:srgbClr val="FF0000"/>
                </a:solidFill>
              </a:rPr>
              <a:t/>
            </a:r>
            <a:br>
              <a:rPr lang="en-GB" altLang="en-US" sz="3600" dirty="0">
                <a:solidFill>
                  <a:srgbClr val="FF0000"/>
                </a:solidFill>
              </a:rPr>
            </a:br>
            <a:r>
              <a:rPr lang="en-GB" altLang="en-US" sz="3600" dirty="0">
                <a:solidFill>
                  <a:srgbClr val="FF0000"/>
                </a:solidFill>
              </a:rPr>
              <a:t>Planning without data </a:t>
            </a:r>
            <a:r>
              <a:rPr lang="en-GB" altLang="en-US" sz="3600" dirty="0">
                <a:solidFill>
                  <a:srgbClr val="2E2E01"/>
                </a:solidFill>
              </a:rPr>
              <a:t>is like a ship without compass …. </a:t>
            </a:r>
            <a:r>
              <a:rPr lang="en-GB" altLang="en-US" sz="1800" i="1" dirty="0" err="1">
                <a:solidFill>
                  <a:srgbClr val="2E2E01"/>
                </a:solidFill>
              </a:rPr>
              <a:t>Devika</a:t>
            </a:r>
            <a:r>
              <a:rPr lang="en-GB" altLang="en-US" sz="1800" i="1" dirty="0">
                <a:solidFill>
                  <a:srgbClr val="2E2E01"/>
                </a:solidFill>
              </a:rPr>
              <a:t>, G.D. </a:t>
            </a:r>
            <a:r>
              <a:rPr lang="en-GB" altLang="en-US" sz="1800" i="1" dirty="0" err="1">
                <a:solidFill>
                  <a:srgbClr val="2E2E01"/>
                </a:solidFill>
              </a:rPr>
              <a:t>Goenka</a:t>
            </a:r>
            <a:r>
              <a:rPr lang="en-GB" altLang="en-US" sz="1800" i="1" dirty="0">
                <a:solidFill>
                  <a:srgbClr val="2E2E01"/>
                </a:solidFill>
              </a:rPr>
              <a:t> public school, New Delhi.  </a:t>
            </a:r>
            <a:r>
              <a:rPr lang="en-GB" altLang="en-US" sz="3600" i="1" dirty="0">
                <a:solidFill>
                  <a:srgbClr val="2E2E01"/>
                </a:solidFill>
              </a:rPr>
              <a:t/>
            </a:r>
            <a:br>
              <a:rPr lang="en-GB" altLang="en-US" sz="3600" i="1" dirty="0">
                <a:solidFill>
                  <a:srgbClr val="2E2E01"/>
                </a:solidFill>
              </a:rPr>
            </a:br>
            <a:endParaRPr lang="nl-NL" sz="3600" dirty="0"/>
          </a:p>
        </p:txBody>
      </p:sp>
      <p:pic>
        <p:nvPicPr>
          <p:cNvPr id="4" name="Picture 2" descr="Image result for lost ship"/>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6793" y="1331356"/>
            <a:ext cx="8675687"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7578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3079" name="Rectangle 695"/>
          <p:cNvSpPr>
            <a:spLocks noChangeArrowheads="1"/>
          </p:cNvSpPr>
          <p:nvPr/>
        </p:nvSpPr>
        <p:spPr bwMode="auto">
          <a:xfrm>
            <a:off x="6553200" y="4106864"/>
            <a:ext cx="2438400" cy="1150936"/>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62146" name="Picture 2" descr="Image result for you can't manage what you can't measure">
            <a:extLst>
              <a:ext uri="{FF2B5EF4-FFF2-40B4-BE49-F238E27FC236}">
                <a16:creationId xmlns="" xmlns:a16="http://schemas.microsoft.com/office/drawing/2014/main" id="{B8C3ABF2-9C13-42F9-A386-E2B19689B07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9512" y="260648"/>
            <a:ext cx="8731238" cy="285238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you can't manage what you can't measure">
            <a:extLst>
              <a:ext uri="{FF2B5EF4-FFF2-40B4-BE49-F238E27FC236}">
                <a16:creationId xmlns="" xmlns:a16="http://schemas.microsoft.com/office/drawing/2014/main" id="{541EDC8E-A2AE-4581-B718-6A9D8FE0033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1520" y="3160923"/>
            <a:ext cx="8568952" cy="250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58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94"/>
            <a:ext cx="8229600" cy="706090"/>
          </a:xfrm>
        </p:spPr>
        <p:txBody>
          <a:bodyPr>
            <a:normAutofit fontScale="90000"/>
          </a:bodyPr>
          <a:lstStyle/>
          <a:p>
            <a:r>
              <a:rPr lang="en-US" b="1" dirty="0"/>
              <a:t>Importance of reliable weather data</a:t>
            </a:r>
          </a:p>
        </p:txBody>
      </p:sp>
      <p:sp>
        <p:nvSpPr>
          <p:cNvPr id="9" name="Rectangle 8"/>
          <p:cNvSpPr/>
          <p:nvPr/>
        </p:nvSpPr>
        <p:spPr>
          <a:xfrm>
            <a:off x="6338857" y="5080420"/>
            <a:ext cx="1712285" cy="74845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0">
              <a:ln>
                <a:solidFill>
                  <a:prstClr val="white"/>
                </a:solidFill>
              </a:ln>
              <a:solidFill>
                <a:prstClr val="white"/>
              </a:solidFill>
            </a:endParaRPr>
          </a:p>
        </p:txBody>
      </p:sp>
      <p:pic>
        <p:nvPicPr>
          <p:cNvPr id="11" name="Picture 10" descr="map.p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7637" y="1252537"/>
            <a:ext cx="8848725" cy="43529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9702" y="5467436"/>
            <a:ext cx="3236591" cy="1131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339012" y="4895936"/>
            <a:ext cx="165735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14222" y="649635"/>
            <a:ext cx="6867525"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6477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07504" y="583990"/>
            <a:ext cx="6596302" cy="5869346"/>
          </a:xfrm>
        </p:spPr>
        <p:txBody>
          <a:bodyPr>
            <a:noAutofit/>
          </a:bodyPr>
          <a:lstStyle/>
          <a:p>
            <a:pPr>
              <a:buFont typeface="Arial"/>
              <a:buChar char="•"/>
            </a:pPr>
            <a:r>
              <a:rPr lang="en-US" dirty="0"/>
              <a:t>Hydro-Met services have little government support</a:t>
            </a:r>
          </a:p>
          <a:p>
            <a:pPr>
              <a:buFont typeface="Arial"/>
              <a:buChar char="•"/>
            </a:pPr>
            <a:r>
              <a:rPr lang="en-US" dirty="0"/>
              <a:t>Many AWS from different projects and providers</a:t>
            </a:r>
          </a:p>
          <a:p>
            <a:pPr>
              <a:buFont typeface="Arial"/>
              <a:buChar char="•"/>
            </a:pPr>
            <a:r>
              <a:rPr lang="en-US" b="1" dirty="0">
                <a:solidFill>
                  <a:srgbClr val="FF0000"/>
                </a:solidFill>
              </a:rPr>
              <a:t>Only few stations reporting</a:t>
            </a:r>
          </a:p>
          <a:p>
            <a:pPr>
              <a:buFont typeface="Arial"/>
              <a:buChar char="•"/>
            </a:pPr>
            <a:r>
              <a:rPr lang="en-US" dirty="0"/>
              <a:t>No local spare parts shop - material purchases are difficult</a:t>
            </a:r>
          </a:p>
          <a:p>
            <a:pPr>
              <a:buFont typeface="Arial"/>
              <a:buChar char="•"/>
            </a:pPr>
            <a:r>
              <a:rPr lang="en-US" b="1" dirty="0">
                <a:solidFill>
                  <a:srgbClr val="FF0000"/>
                </a:solidFill>
              </a:rPr>
              <a:t>Lack of Maintenance (Calibration, replacement of batteries, sim connections etc.)</a:t>
            </a:r>
          </a:p>
        </p:txBody>
      </p:sp>
      <p:sp>
        <p:nvSpPr>
          <p:cNvPr id="5" name="Title 1"/>
          <p:cNvSpPr txBox="1">
            <a:spLocks/>
          </p:cNvSpPr>
          <p:nvPr/>
        </p:nvSpPr>
        <p:spPr>
          <a:xfrm>
            <a:off x="0" y="-28221"/>
            <a:ext cx="9144000" cy="792925"/>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3600" kern="1200">
                <a:solidFill>
                  <a:schemeClr val="tx1"/>
                </a:solidFill>
                <a:latin typeface="Arial"/>
                <a:ea typeface="+mj-ea"/>
                <a:cs typeface="Arial"/>
              </a:defRPr>
            </a:lvl1pPr>
          </a:lstStyle>
          <a:p>
            <a:pPr algn="ctr" defTabSz="914400" fontAlgn="auto">
              <a:lnSpc>
                <a:spcPct val="80000"/>
              </a:lnSpc>
              <a:spcAft>
                <a:spcPts val="0"/>
              </a:spcAft>
            </a:pPr>
            <a:r>
              <a:rPr lang="en-US" sz="3700" b="1" dirty="0">
                <a:solidFill>
                  <a:schemeClr val="accent3">
                    <a:lumMod val="50000"/>
                  </a:schemeClr>
                </a:solidFill>
                <a:latin typeface="+mj-lt"/>
                <a:cs typeface="+mj-cs"/>
              </a:rPr>
              <a:t>What is broken in African climate observation?</a:t>
            </a:r>
          </a:p>
        </p:txBody>
      </p:sp>
      <p:pic>
        <p:nvPicPr>
          <p:cNvPr id="8" name="Picture 7" descr="broken-piggy-bank.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92824" y="694943"/>
            <a:ext cx="2551176" cy="1881377"/>
          </a:xfrm>
          <a:prstGeom prst="rect">
            <a:avLst/>
          </a:prstGeom>
        </p:spPr>
      </p:pic>
      <p:pic>
        <p:nvPicPr>
          <p:cNvPr id="7" name="Picture 6"/>
          <p:cNvPicPr/>
          <p:nvPr/>
        </p:nvPicPr>
        <p:blipFill rotWithShape="1">
          <a:blip r:embed="rId4" cstate="email">
            <a:extLst>
              <a:ext uri="{28A0092B-C50C-407E-A947-70E740481C1C}">
                <a14:useLocalDpi xmlns:a14="http://schemas.microsoft.com/office/drawing/2010/main"/>
              </a:ext>
            </a:extLst>
          </a:blip>
          <a:srcRect/>
          <a:stretch/>
        </p:blipFill>
        <p:spPr>
          <a:xfrm>
            <a:off x="6592824" y="2576320"/>
            <a:ext cx="2551175" cy="1572760"/>
          </a:xfrm>
          <a:prstGeom prst="rect">
            <a:avLst/>
          </a:prstGeom>
        </p:spPr>
      </p:pic>
    </p:spTree>
    <p:extLst>
      <p:ext uri="{BB962C8B-B14F-4D97-AF65-F5344CB8AC3E}">
        <p14:creationId xmlns:p14="http://schemas.microsoft.com/office/powerpoint/2010/main" val="2050825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728006"/>
            <a:ext cx="6596302" cy="5725330"/>
          </a:xfrm>
        </p:spPr>
        <p:txBody>
          <a:bodyPr>
            <a:noAutofit/>
          </a:bodyPr>
          <a:lstStyle/>
          <a:p>
            <a:pPr>
              <a:buFont typeface="Arial"/>
              <a:buChar char="•"/>
            </a:pPr>
            <a:r>
              <a:rPr lang="en-US" dirty="0"/>
              <a:t>Digitizing old records is expensive and hard</a:t>
            </a:r>
          </a:p>
          <a:p>
            <a:pPr>
              <a:buFont typeface="Arial"/>
              <a:buChar char="•"/>
            </a:pPr>
            <a:r>
              <a:rPr lang="en-US" b="1" dirty="0">
                <a:solidFill>
                  <a:srgbClr val="FF0000"/>
                </a:solidFill>
              </a:rPr>
              <a:t>There is no market for raw data &amp;  data from a single country</a:t>
            </a:r>
          </a:p>
          <a:p>
            <a:pPr>
              <a:buFont typeface="Arial"/>
              <a:buChar char="•"/>
            </a:pPr>
            <a:r>
              <a:rPr lang="en-US" dirty="0"/>
              <a:t>Lack of structured data storage</a:t>
            </a:r>
          </a:p>
          <a:p>
            <a:pPr>
              <a:buFont typeface="Arial"/>
              <a:buChar char="•"/>
            </a:pPr>
            <a:r>
              <a:rPr lang="en-US" dirty="0"/>
              <a:t>Manual quality control</a:t>
            </a:r>
          </a:p>
          <a:p>
            <a:pPr>
              <a:buFont typeface="Arial"/>
              <a:buChar char="•"/>
            </a:pPr>
            <a:r>
              <a:rPr lang="en-US" dirty="0"/>
              <a:t>Data use &amp; services not exploited? Agriculture – very little</a:t>
            </a:r>
          </a:p>
          <a:p>
            <a:pPr>
              <a:buFont typeface="Arial"/>
              <a:buChar char="•"/>
            </a:pPr>
            <a:r>
              <a:rPr lang="en-US" b="1" dirty="0">
                <a:solidFill>
                  <a:srgbClr val="FF0000"/>
                </a:solidFill>
              </a:rPr>
              <a:t>Forecasts requires high tech, best at global scale</a:t>
            </a:r>
          </a:p>
          <a:p>
            <a:pPr lvl="1">
              <a:buFont typeface="Arial"/>
              <a:buChar char="•"/>
            </a:pPr>
            <a:endParaRPr lang="en-US" sz="2400" dirty="0"/>
          </a:p>
        </p:txBody>
      </p:sp>
      <p:sp>
        <p:nvSpPr>
          <p:cNvPr id="5" name="Title 1"/>
          <p:cNvSpPr txBox="1">
            <a:spLocks/>
          </p:cNvSpPr>
          <p:nvPr/>
        </p:nvSpPr>
        <p:spPr>
          <a:xfrm>
            <a:off x="0" y="-28221"/>
            <a:ext cx="9144000" cy="792925"/>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3600" kern="1200">
                <a:solidFill>
                  <a:schemeClr val="tx1"/>
                </a:solidFill>
                <a:latin typeface="Arial"/>
                <a:ea typeface="+mj-ea"/>
                <a:cs typeface="Arial"/>
              </a:defRPr>
            </a:lvl1pPr>
          </a:lstStyle>
          <a:p>
            <a:pPr algn="ctr" defTabSz="914400">
              <a:lnSpc>
                <a:spcPct val="80000"/>
              </a:lnSpc>
            </a:pPr>
            <a:r>
              <a:rPr lang="en-US" sz="3700" b="1" dirty="0">
                <a:solidFill>
                  <a:srgbClr val="9BBB59">
                    <a:lumMod val="50000"/>
                  </a:srgbClr>
                </a:solidFill>
                <a:latin typeface="Calibri"/>
              </a:rPr>
              <a:t>What is broken in African climate observation?</a:t>
            </a:r>
          </a:p>
        </p:txBody>
      </p:sp>
      <p:pic>
        <p:nvPicPr>
          <p:cNvPr id="8" name="Picture 7" descr="broken-piggy-bank.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92824" y="694943"/>
            <a:ext cx="2551176" cy="1881377"/>
          </a:xfrm>
          <a:prstGeom prst="rect">
            <a:avLst/>
          </a:prstGeom>
        </p:spPr>
      </p:pic>
      <p:pic>
        <p:nvPicPr>
          <p:cNvPr id="7" name="Picture 6"/>
          <p:cNvPicPr/>
          <p:nvPr/>
        </p:nvPicPr>
        <p:blipFill rotWithShape="1">
          <a:blip r:embed="rId4" cstate="email">
            <a:extLst>
              <a:ext uri="{28A0092B-C50C-407E-A947-70E740481C1C}">
                <a14:useLocalDpi xmlns:a14="http://schemas.microsoft.com/office/drawing/2010/main"/>
              </a:ext>
            </a:extLst>
          </a:blip>
          <a:srcRect/>
          <a:stretch/>
        </p:blipFill>
        <p:spPr>
          <a:xfrm>
            <a:off x="6592824" y="2576320"/>
            <a:ext cx="2551175" cy="1572760"/>
          </a:xfrm>
          <a:prstGeom prst="rect">
            <a:avLst/>
          </a:prstGeom>
        </p:spPr>
      </p:pic>
    </p:spTree>
    <p:extLst>
      <p:ext uri="{BB962C8B-B14F-4D97-AF65-F5344CB8AC3E}">
        <p14:creationId xmlns:p14="http://schemas.microsoft.com/office/powerpoint/2010/main" val="460490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264"/>
            <a:ext cx="8229600" cy="998984"/>
          </a:xfrm>
        </p:spPr>
        <p:txBody>
          <a:bodyPr>
            <a:normAutofit/>
          </a:bodyPr>
          <a:lstStyle/>
          <a:p>
            <a:r>
              <a:rPr lang="en-US" b="1" dirty="0"/>
              <a:t>TAHMO’s objective</a:t>
            </a:r>
          </a:p>
        </p:txBody>
      </p:sp>
      <p:pic>
        <p:nvPicPr>
          <p:cNvPr id="7" name="Picture 6" descr="agmSYNOP08a_mapinfo_wmo.gif"/>
          <p:cNvPicPr>
            <a:picLocks noChangeAspect="1"/>
          </p:cNvPicPr>
          <p:nvPr/>
        </p:nvPicPr>
        <p:blipFill rotWithShape="1">
          <a:blip r:embed="rId3" cstate="email">
            <a:extLst>
              <a:ext uri="{28A0092B-C50C-407E-A947-70E740481C1C}">
                <a14:useLocalDpi xmlns:a14="http://schemas.microsoft.com/office/drawing/2010/main"/>
              </a:ext>
            </a:extLst>
          </a:blip>
          <a:srcRect t="10670"/>
          <a:stretch/>
        </p:blipFill>
        <p:spPr>
          <a:xfrm>
            <a:off x="603383" y="1383507"/>
            <a:ext cx="7810628" cy="4823895"/>
          </a:xfrm>
          <a:prstGeom prst="rect">
            <a:avLst/>
          </a:prstGeom>
        </p:spPr>
      </p:pic>
      <p:sp>
        <p:nvSpPr>
          <p:cNvPr id="9" name="Rectangle 8"/>
          <p:cNvSpPr/>
          <p:nvPr/>
        </p:nvSpPr>
        <p:spPr>
          <a:xfrm>
            <a:off x="6338857" y="5080420"/>
            <a:ext cx="1712285" cy="74845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0">
              <a:ln>
                <a:solidFill>
                  <a:prstClr val="white"/>
                </a:solidFill>
              </a:ln>
              <a:solidFill>
                <a:prstClr val="white"/>
              </a:solidFill>
            </a:endParaRPr>
          </a:p>
        </p:txBody>
      </p:sp>
      <p:sp>
        <p:nvSpPr>
          <p:cNvPr id="10" name="Rectangle 9"/>
          <p:cNvSpPr/>
          <p:nvPr/>
        </p:nvSpPr>
        <p:spPr>
          <a:xfrm>
            <a:off x="3583326" y="5454648"/>
            <a:ext cx="2880267" cy="57835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0">
              <a:ln>
                <a:solidFill>
                  <a:prstClr val="white"/>
                </a:solidFill>
              </a:ln>
              <a:solidFill>
                <a:prstClr val="white"/>
              </a:solidFill>
            </a:endParaRPr>
          </a:p>
        </p:txBody>
      </p:sp>
      <p:grpSp>
        <p:nvGrpSpPr>
          <p:cNvPr id="11" name="Group 10"/>
          <p:cNvGrpSpPr/>
          <p:nvPr/>
        </p:nvGrpSpPr>
        <p:grpSpPr>
          <a:xfrm>
            <a:off x="4163010" y="2673838"/>
            <a:ext cx="1564150" cy="1571524"/>
            <a:chOff x="3913187" y="2782889"/>
            <a:chExt cx="1049338" cy="1095375"/>
          </a:xfrm>
        </p:grpSpPr>
        <p:grpSp>
          <p:nvGrpSpPr>
            <p:cNvPr id="12" name="Group 65"/>
            <p:cNvGrpSpPr>
              <a:grpSpLocks/>
            </p:cNvGrpSpPr>
            <p:nvPr/>
          </p:nvGrpSpPr>
          <p:grpSpPr bwMode="auto">
            <a:xfrm>
              <a:off x="3959225" y="2792414"/>
              <a:ext cx="220662" cy="304800"/>
              <a:chOff x="474" y="2717"/>
              <a:chExt cx="139" cy="192"/>
            </a:xfrm>
          </p:grpSpPr>
          <p:grpSp>
            <p:nvGrpSpPr>
              <p:cNvPr id="642" name="Group 37"/>
              <p:cNvGrpSpPr>
                <a:grpSpLocks/>
              </p:cNvGrpSpPr>
              <p:nvPr/>
            </p:nvGrpSpPr>
            <p:grpSpPr bwMode="auto">
              <a:xfrm>
                <a:off x="480" y="2736"/>
                <a:ext cx="81" cy="96"/>
                <a:chOff x="480" y="2736"/>
                <a:chExt cx="81" cy="96"/>
              </a:xfrm>
            </p:grpSpPr>
            <p:sp>
              <p:nvSpPr>
                <p:cNvPr id="670" name="Oval 5"/>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71" name="Oval 6"/>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72" name="Oval 7"/>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73" name="Oval 8"/>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74" name="Oval 9"/>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75" name="Oval 10"/>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76" name="Oval 11"/>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77" name="Oval 12"/>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643" name="Group 38"/>
              <p:cNvGrpSpPr>
                <a:grpSpLocks/>
              </p:cNvGrpSpPr>
              <p:nvPr/>
            </p:nvGrpSpPr>
            <p:grpSpPr bwMode="auto">
              <a:xfrm>
                <a:off x="532" y="2717"/>
                <a:ext cx="81" cy="96"/>
                <a:chOff x="480" y="2736"/>
                <a:chExt cx="81" cy="96"/>
              </a:xfrm>
            </p:grpSpPr>
            <p:sp>
              <p:nvSpPr>
                <p:cNvPr id="662" name="Oval 39"/>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63" name="Oval 40"/>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64" name="Oval 41"/>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65" name="Oval 42"/>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66" name="Oval 43"/>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67" name="Oval 44"/>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68" name="Oval 45"/>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69" name="Oval 46"/>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644" name="Group 47"/>
              <p:cNvGrpSpPr>
                <a:grpSpLocks/>
              </p:cNvGrpSpPr>
              <p:nvPr/>
            </p:nvGrpSpPr>
            <p:grpSpPr bwMode="auto">
              <a:xfrm>
                <a:off x="523" y="2798"/>
                <a:ext cx="81" cy="96"/>
                <a:chOff x="480" y="2736"/>
                <a:chExt cx="81" cy="96"/>
              </a:xfrm>
            </p:grpSpPr>
            <p:sp>
              <p:nvSpPr>
                <p:cNvPr id="654" name="Oval 48"/>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55" name="Oval 49"/>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56" name="Oval 50"/>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57" name="Oval 51"/>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58" name="Oval 52"/>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59" name="Oval 53"/>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60" name="Oval 54"/>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61" name="Oval 55"/>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645" name="Group 56"/>
              <p:cNvGrpSpPr>
                <a:grpSpLocks/>
              </p:cNvGrpSpPr>
              <p:nvPr/>
            </p:nvGrpSpPr>
            <p:grpSpPr bwMode="auto">
              <a:xfrm>
                <a:off x="474" y="2813"/>
                <a:ext cx="81" cy="96"/>
                <a:chOff x="480" y="2736"/>
                <a:chExt cx="81" cy="96"/>
              </a:xfrm>
            </p:grpSpPr>
            <p:sp>
              <p:nvSpPr>
                <p:cNvPr id="646" name="Oval 57"/>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47" name="Oval 58"/>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48" name="Oval 59"/>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49" name="Oval 60"/>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50" name="Oval 61"/>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51" name="Oval 62"/>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52" name="Oval 63"/>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53" name="Oval 64"/>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grpSp>
          <p:nvGrpSpPr>
            <p:cNvPr id="13" name="Group 66"/>
            <p:cNvGrpSpPr>
              <a:grpSpLocks/>
            </p:cNvGrpSpPr>
            <p:nvPr/>
          </p:nvGrpSpPr>
          <p:grpSpPr bwMode="auto">
            <a:xfrm>
              <a:off x="4105275" y="2798764"/>
              <a:ext cx="220662" cy="304800"/>
              <a:chOff x="474" y="2717"/>
              <a:chExt cx="139" cy="192"/>
            </a:xfrm>
          </p:grpSpPr>
          <p:grpSp>
            <p:nvGrpSpPr>
              <p:cNvPr id="606" name="Group 67"/>
              <p:cNvGrpSpPr>
                <a:grpSpLocks/>
              </p:cNvGrpSpPr>
              <p:nvPr/>
            </p:nvGrpSpPr>
            <p:grpSpPr bwMode="auto">
              <a:xfrm>
                <a:off x="480" y="2736"/>
                <a:ext cx="81" cy="96"/>
                <a:chOff x="480" y="2736"/>
                <a:chExt cx="81" cy="96"/>
              </a:xfrm>
            </p:grpSpPr>
            <p:sp>
              <p:nvSpPr>
                <p:cNvPr id="634" name="Oval 68"/>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35" name="Oval 69"/>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36" name="Oval 70"/>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37" name="Oval 71"/>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38" name="Oval 72"/>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39" name="Oval 73"/>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40" name="Oval 74"/>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41" name="Oval 75"/>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607" name="Group 76"/>
              <p:cNvGrpSpPr>
                <a:grpSpLocks/>
              </p:cNvGrpSpPr>
              <p:nvPr/>
            </p:nvGrpSpPr>
            <p:grpSpPr bwMode="auto">
              <a:xfrm>
                <a:off x="532" y="2717"/>
                <a:ext cx="81" cy="96"/>
                <a:chOff x="480" y="2736"/>
                <a:chExt cx="81" cy="96"/>
              </a:xfrm>
            </p:grpSpPr>
            <p:sp>
              <p:nvSpPr>
                <p:cNvPr id="626" name="Oval 77"/>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27" name="Oval 78"/>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28" name="Oval 79"/>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29" name="Oval 80"/>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30" name="Oval 81"/>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31" name="Oval 82"/>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32" name="Oval 83"/>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33" name="Oval 84"/>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608" name="Group 85"/>
              <p:cNvGrpSpPr>
                <a:grpSpLocks/>
              </p:cNvGrpSpPr>
              <p:nvPr/>
            </p:nvGrpSpPr>
            <p:grpSpPr bwMode="auto">
              <a:xfrm>
                <a:off x="523" y="2798"/>
                <a:ext cx="81" cy="96"/>
                <a:chOff x="480" y="2736"/>
                <a:chExt cx="81" cy="96"/>
              </a:xfrm>
            </p:grpSpPr>
            <p:sp>
              <p:nvSpPr>
                <p:cNvPr id="618" name="Oval 86"/>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19" name="Oval 87"/>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20" name="Oval 88"/>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21" name="Oval 89"/>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22" name="Oval 90"/>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23" name="Oval 91"/>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24" name="Oval 92"/>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25" name="Oval 93"/>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609" name="Group 94"/>
              <p:cNvGrpSpPr>
                <a:grpSpLocks/>
              </p:cNvGrpSpPr>
              <p:nvPr/>
            </p:nvGrpSpPr>
            <p:grpSpPr bwMode="auto">
              <a:xfrm>
                <a:off x="474" y="2813"/>
                <a:ext cx="81" cy="96"/>
                <a:chOff x="480" y="2736"/>
                <a:chExt cx="81" cy="96"/>
              </a:xfrm>
            </p:grpSpPr>
            <p:sp>
              <p:nvSpPr>
                <p:cNvPr id="610" name="Oval 95"/>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11" name="Oval 96"/>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12" name="Oval 97"/>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13" name="Oval 98"/>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14" name="Oval 99"/>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15" name="Oval 100"/>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16" name="Oval 101"/>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17" name="Oval 102"/>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grpSp>
          <p:nvGrpSpPr>
            <p:cNvPr id="14" name="Group 103"/>
            <p:cNvGrpSpPr>
              <a:grpSpLocks/>
            </p:cNvGrpSpPr>
            <p:nvPr/>
          </p:nvGrpSpPr>
          <p:grpSpPr bwMode="auto">
            <a:xfrm>
              <a:off x="4281487" y="2813051"/>
              <a:ext cx="220663" cy="304800"/>
              <a:chOff x="474" y="2717"/>
              <a:chExt cx="139" cy="192"/>
            </a:xfrm>
          </p:grpSpPr>
          <p:grpSp>
            <p:nvGrpSpPr>
              <p:cNvPr id="570" name="Group 104"/>
              <p:cNvGrpSpPr>
                <a:grpSpLocks/>
              </p:cNvGrpSpPr>
              <p:nvPr/>
            </p:nvGrpSpPr>
            <p:grpSpPr bwMode="auto">
              <a:xfrm>
                <a:off x="480" y="2736"/>
                <a:ext cx="81" cy="96"/>
                <a:chOff x="480" y="2736"/>
                <a:chExt cx="81" cy="96"/>
              </a:xfrm>
            </p:grpSpPr>
            <p:sp>
              <p:nvSpPr>
                <p:cNvPr id="598" name="Oval 105"/>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99" name="Oval 106"/>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00" name="Oval 107"/>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01" name="Oval 108"/>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02" name="Oval 109"/>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03" name="Oval 110"/>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04" name="Oval 111"/>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05" name="Oval 112"/>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571" name="Group 113"/>
              <p:cNvGrpSpPr>
                <a:grpSpLocks/>
              </p:cNvGrpSpPr>
              <p:nvPr/>
            </p:nvGrpSpPr>
            <p:grpSpPr bwMode="auto">
              <a:xfrm>
                <a:off x="532" y="2717"/>
                <a:ext cx="81" cy="96"/>
                <a:chOff x="480" y="2736"/>
                <a:chExt cx="81" cy="96"/>
              </a:xfrm>
            </p:grpSpPr>
            <p:sp>
              <p:nvSpPr>
                <p:cNvPr id="590" name="Oval 114"/>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91" name="Oval 115"/>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92" name="Oval 116"/>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93" name="Oval 117"/>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94" name="Oval 118"/>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95" name="Oval 119"/>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96" name="Oval 120"/>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97" name="Oval 121"/>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572" name="Group 122"/>
              <p:cNvGrpSpPr>
                <a:grpSpLocks/>
              </p:cNvGrpSpPr>
              <p:nvPr/>
            </p:nvGrpSpPr>
            <p:grpSpPr bwMode="auto">
              <a:xfrm>
                <a:off x="523" y="2798"/>
                <a:ext cx="81" cy="96"/>
                <a:chOff x="480" y="2736"/>
                <a:chExt cx="81" cy="96"/>
              </a:xfrm>
            </p:grpSpPr>
            <p:sp>
              <p:nvSpPr>
                <p:cNvPr id="582" name="Oval 123"/>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83" name="Oval 124"/>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84" name="Oval 125"/>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85" name="Oval 126"/>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86" name="Oval 127"/>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87" name="Oval 128"/>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88" name="Oval 129"/>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89" name="Oval 130"/>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573" name="Group 131"/>
              <p:cNvGrpSpPr>
                <a:grpSpLocks/>
              </p:cNvGrpSpPr>
              <p:nvPr/>
            </p:nvGrpSpPr>
            <p:grpSpPr bwMode="auto">
              <a:xfrm>
                <a:off x="474" y="2813"/>
                <a:ext cx="81" cy="96"/>
                <a:chOff x="480" y="2736"/>
                <a:chExt cx="81" cy="96"/>
              </a:xfrm>
            </p:grpSpPr>
            <p:sp>
              <p:nvSpPr>
                <p:cNvPr id="574" name="Oval 132"/>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75" name="Oval 133"/>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76" name="Oval 134"/>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77" name="Oval 135"/>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78" name="Oval 136"/>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79" name="Oval 137"/>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80" name="Oval 138"/>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81" name="Oval 139"/>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grpSp>
          <p:nvGrpSpPr>
            <p:cNvPr id="15" name="Group 140"/>
            <p:cNvGrpSpPr>
              <a:grpSpLocks/>
            </p:cNvGrpSpPr>
            <p:nvPr/>
          </p:nvGrpSpPr>
          <p:grpSpPr bwMode="auto">
            <a:xfrm>
              <a:off x="4456112" y="2811464"/>
              <a:ext cx="220663" cy="304800"/>
              <a:chOff x="474" y="2717"/>
              <a:chExt cx="139" cy="192"/>
            </a:xfrm>
          </p:grpSpPr>
          <p:grpSp>
            <p:nvGrpSpPr>
              <p:cNvPr id="534" name="Group 141"/>
              <p:cNvGrpSpPr>
                <a:grpSpLocks/>
              </p:cNvGrpSpPr>
              <p:nvPr/>
            </p:nvGrpSpPr>
            <p:grpSpPr bwMode="auto">
              <a:xfrm>
                <a:off x="480" y="2736"/>
                <a:ext cx="81" cy="96"/>
                <a:chOff x="480" y="2736"/>
                <a:chExt cx="81" cy="96"/>
              </a:xfrm>
            </p:grpSpPr>
            <p:sp>
              <p:nvSpPr>
                <p:cNvPr id="562" name="Oval 142"/>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63" name="Oval 143"/>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64" name="Oval 144"/>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65" name="Oval 145"/>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66" name="Oval 146"/>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67" name="Oval 147"/>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68" name="Oval 148"/>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69" name="Oval 149"/>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535" name="Group 150"/>
              <p:cNvGrpSpPr>
                <a:grpSpLocks/>
              </p:cNvGrpSpPr>
              <p:nvPr/>
            </p:nvGrpSpPr>
            <p:grpSpPr bwMode="auto">
              <a:xfrm>
                <a:off x="532" y="2717"/>
                <a:ext cx="81" cy="96"/>
                <a:chOff x="480" y="2736"/>
                <a:chExt cx="81" cy="96"/>
              </a:xfrm>
            </p:grpSpPr>
            <p:sp>
              <p:nvSpPr>
                <p:cNvPr id="554" name="Oval 151"/>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55" name="Oval 152"/>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56" name="Oval 153"/>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57" name="Oval 154"/>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58" name="Oval 155"/>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59" name="Oval 156"/>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60" name="Oval 157"/>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61" name="Oval 158"/>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536" name="Group 159"/>
              <p:cNvGrpSpPr>
                <a:grpSpLocks/>
              </p:cNvGrpSpPr>
              <p:nvPr/>
            </p:nvGrpSpPr>
            <p:grpSpPr bwMode="auto">
              <a:xfrm>
                <a:off x="523" y="2798"/>
                <a:ext cx="81" cy="96"/>
                <a:chOff x="480" y="2736"/>
                <a:chExt cx="81" cy="96"/>
              </a:xfrm>
            </p:grpSpPr>
            <p:sp>
              <p:nvSpPr>
                <p:cNvPr id="546" name="Oval 160"/>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47" name="Oval 161"/>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48" name="Oval 162"/>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49" name="Oval 163"/>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50" name="Oval 164"/>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51" name="Oval 165"/>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52" name="Oval 166"/>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53" name="Oval 167"/>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537" name="Group 168"/>
              <p:cNvGrpSpPr>
                <a:grpSpLocks/>
              </p:cNvGrpSpPr>
              <p:nvPr/>
            </p:nvGrpSpPr>
            <p:grpSpPr bwMode="auto">
              <a:xfrm>
                <a:off x="474" y="2813"/>
                <a:ext cx="81" cy="96"/>
                <a:chOff x="480" y="2736"/>
                <a:chExt cx="81" cy="96"/>
              </a:xfrm>
            </p:grpSpPr>
            <p:sp>
              <p:nvSpPr>
                <p:cNvPr id="538" name="Oval 169"/>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39" name="Oval 170"/>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40" name="Oval 171"/>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41" name="Oval 172"/>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42" name="Oval 173"/>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43" name="Oval 174"/>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44" name="Oval 175"/>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45" name="Oval 176"/>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grpSp>
          <p:nvGrpSpPr>
            <p:cNvPr id="16" name="Group 177"/>
            <p:cNvGrpSpPr>
              <a:grpSpLocks/>
            </p:cNvGrpSpPr>
            <p:nvPr/>
          </p:nvGrpSpPr>
          <p:grpSpPr bwMode="auto">
            <a:xfrm>
              <a:off x="4111625" y="2944814"/>
              <a:ext cx="220662" cy="304800"/>
              <a:chOff x="474" y="2717"/>
              <a:chExt cx="139" cy="192"/>
            </a:xfrm>
          </p:grpSpPr>
          <p:grpSp>
            <p:nvGrpSpPr>
              <p:cNvPr id="498" name="Group 178"/>
              <p:cNvGrpSpPr>
                <a:grpSpLocks/>
              </p:cNvGrpSpPr>
              <p:nvPr/>
            </p:nvGrpSpPr>
            <p:grpSpPr bwMode="auto">
              <a:xfrm>
                <a:off x="480" y="2736"/>
                <a:ext cx="81" cy="96"/>
                <a:chOff x="480" y="2736"/>
                <a:chExt cx="81" cy="96"/>
              </a:xfrm>
            </p:grpSpPr>
            <p:sp>
              <p:nvSpPr>
                <p:cNvPr id="526" name="Oval 179"/>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27" name="Oval 180"/>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28" name="Oval 181"/>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29" name="Oval 182"/>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30" name="Oval 183"/>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31" name="Oval 184"/>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32" name="Oval 185"/>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33" name="Oval 186"/>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499" name="Group 187"/>
              <p:cNvGrpSpPr>
                <a:grpSpLocks/>
              </p:cNvGrpSpPr>
              <p:nvPr/>
            </p:nvGrpSpPr>
            <p:grpSpPr bwMode="auto">
              <a:xfrm>
                <a:off x="532" y="2717"/>
                <a:ext cx="81" cy="96"/>
                <a:chOff x="480" y="2736"/>
                <a:chExt cx="81" cy="96"/>
              </a:xfrm>
            </p:grpSpPr>
            <p:sp>
              <p:nvSpPr>
                <p:cNvPr id="518" name="Oval 188"/>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19" name="Oval 189"/>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20" name="Oval 190"/>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21" name="Oval 191"/>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22" name="Oval 192"/>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23" name="Oval 193"/>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24" name="Oval 194"/>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25" name="Oval 195"/>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500" name="Group 196"/>
              <p:cNvGrpSpPr>
                <a:grpSpLocks/>
              </p:cNvGrpSpPr>
              <p:nvPr/>
            </p:nvGrpSpPr>
            <p:grpSpPr bwMode="auto">
              <a:xfrm>
                <a:off x="523" y="2798"/>
                <a:ext cx="81" cy="96"/>
                <a:chOff x="480" y="2736"/>
                <a:chExt cx="81" cy="96"/>
              </a:xfrm>
            </p:grpSpPr>
            <p:sp>
              <p:nvSpPr>
                <p:cNvPr id="510" name="Oval 197"/>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11" name="Oval 198"/>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12" name="Oval 199"/>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13" name="Oval 200"/>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14" name="Oval 201"/>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15" name="Oval 202"/>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16" name="Oval 203"/>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17" name="Oval 204"/>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501" name="Group 205"/>
              <p:cNvGrpSpPr>
                <a:grpSpLocks/>
              </p:cNvGrpSpPr>
              <p:nvPr/>
            </p:nvGrpSpPr>
            <p:grpSpPr bwMode="auto">
              <a:xfrm>
                <a:off x="474" y="2813"/>
                <a:ext cx="81" cy="96"/>
                <a:chOff x="480" y="2736"/>
                <a:chExt cx="81" cy="96"/>
              </a:xfrm>
            </p:grpSpPr>
            <p:sp>
              <p:nvSpPr>
                <p:cNvPr id="502" name="Oval 206"/>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03" name="Oval 207"/>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04" name="Oval 208"/>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05" name="Oval 209"/>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06" name="Oval 210"/>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07" name="Oval 211"/>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08" name="Oval 212"/>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09" name="Oval 213"/>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grpSp>
          <p:nvGrpSpPr>
            <p:cNvPr id="17" name="Group 214"/>
            <p:cNvGrpSpPr>
              <a:grpSpLocks/>
            </p:cNvGrpSpPr>
            <p:nvPr/>
          </p:nvGrpSpPr>
          <p:grpSpPr bwMode="auto">
            <a:xfrm>
              <a:off x="4264025" y="3097214"/>
              <a:ext cx="220662" cy="304800"/>
              <a:chOff x="474" y="2717"/>
              <a:chExt cx="139" cy="192"/>
            </a:xfrm>
          </p:grpSpPr>
          <p:grpSp>
            <p:nvGrpSpPr>
              <p:cNvPr id="462" name="Group 215"/>
              <p:cNvGrpSpPr>
                <a:grpSpLocks/>
              </p:cNvGrpSpPr>
              <p:nvPr/>
            </p:nvGrpSpPr>
            <p:grpSpPr bwMode="auto">
              <a:xfrm>
                <a:off x="480" y="2736"/>
                <a:ext cx="81" cy="96"/>
                <a:chOff x="480" y="2736"/>
                <a:chExt cx="81" cy="96"/>
              </a:xfrm>
            </p:grpSpPr>
            <p:sp>
              <p:nvSpPr>
                <p:cNvPr id="490" name="Oval 216"/>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91" name="Oval 217"/>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92" name="Oval 218"/>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93" name="Oval 219"/>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94" name="Oval 220"/>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95" name="Oval 221"/>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96" name="Oval 222"/>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97" name="Oval 223"/>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463" name="Group 224"/>
              <p:cNvGrpSpPr>
                <a:grpSpLocks/>
              </p:cNvGrpSpPr>
              <p:nvPr/>
            </p:nvGrpSpPr>
            <p:grpSpPr bwMode="auto">
              <a:xfrm>
                <a:off x="532" y="2717"/>
                <a:ext cx="81" cy="96"/>
                <a:chOff x="480" y="2736"/>
                <a:chExt cx="81" cy="96"/>
              </a:xfrm>
            </p:grpSpPr>
            <p:sp>
              <p:nvSpPr>
                <p:cNvPr id="482" name="Oval 225"/>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83" name="Oval 226"/>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84" name="Oval 227"/>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85" name="Oval 228"/>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86" name="Oval 229"/>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87" name="Oval 230"/>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88" name="Oval 231"/>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89" name="Oval 232"/>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464" name="Group 233"/>
              <p:cNvGrpSpPr>
                <a:grpSpLocks/>
              </p:cNvGrpSpPr>
              <p:nvPr/>
            </p:nvGrpSpPr>
            <p:grpSpPr bwMode="auto">
              <a:xfrm>
                <a:off x="523" y="2798"/>
                <a:ext cx="81" cy="96"/>
                <a:chOff x="480" y="2736"/>
                <a:chExt cx="81" cy="96"/>
              </a:xfrm>
            </p:grpSpPr>
            <p:sp>
              <p:nvSpPr>
                <p:cNvPr id="474" name="Oval 234"/>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75" name="Oval 235"/>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76" name="Oval 236"/>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77" name="Oval 237"/>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78" name="Oval 238"/>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79" name="Oval 239"/>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80" name="Oval 240"/>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81" name="Oval 241"/>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465" name="Group 242"/>
              <p:cNvGrpSpPr>
                <a:grpSpLocks/>
              </p:cNvGrpSpPr>
              <p:nvPr/>
            </p:nvGrpSpPr>
            <p:grpSpPr bwMode="auto">
              <a:xfrm>
                <a:off x="474" y="2813"/>
                <a:ext cx="81" cy="96"/>
                <a:chOff x="480" y="2736"/>
                <a:chExt cx="81" cy="96"/>
              </a:xfrm>
            </p:grpSpPr>
            <p:sp>
              <p:nvSpPr>
                <p:cNvPr id="466" name="Oval 243"/>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67" name="Oval 244"/>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68" name="Oval 245"/>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69" name="Oval 246"/>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70" name="Oval 247"/>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71" name="Oval 248"/>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72" name="Oval 249"/>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73" name="Oval 250"/>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grpSp>
          <p:nvGrpSpPr>
            <p:cNvPr id="18" name="Group 251"/>
            <p:cNvGrpSpPr>
              <a:grpSpLocks/>
            </p:cNvGrpSpPr>
            <p:nvPr/>
          </p:nvGrpSpPr>
          <p:grpSpPr bwMode="auto">
            <a:xfrm>
              <a:off x="4397375" y="3249614"/>
              <a:ext cx="220662" cy="304800"/>
              <a:chOff x="474" y="2717"/>
              <a:chExt cx="139" cy="192"/>
            </a:xfrm>
          </p:grpSpPr>
          <p:grpSp>
            <p:nvGrpSpPr>
              <p:cNvPr id="426" name="Group 252"/>
              <p:cNvGrpSpPr>
                <a:grpSpLocks/>
              </p:cNvGrpSpPr>
              <p:nvPr/>
            </p:nvGrpSpPr>
            <p:grpSpPr bwMode="auto">
              <a:xfrm>
                <a:off x="480" y="2736"/>
                <a:ext cx="81" cy="96"/>
                <a:chOff x="480" y="2736"/>
                <a:chExt cx="81" cy="96"/>
              </a:xfrm>
            </p:grpSpPr>
            <p:sp>
              <p:nvSpPr>
                <p:cNvPr id="454" name="Oval 253"/>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55" name="Oval 254"/>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56" name="Oval 255"/>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57" name="Oval 256"/>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58" name="Oval 257"/>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59" name="Oval 258"/>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60" name="Oval 259"/>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61" name="Oval 260"/>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427" name="Group 261"/>
              <p:cNvGrpSpPr>
                <a:grpSpLocks/>
              </p:cNvGrpSpPr>
              <p:nvPr/>
            </p:nvGrpSpPr>
            <p:grpSpPr bwMode="auto">
              <a:xfrm>
                <a:off x="532" y="2717"/>
                <a:ext cx="81" cy="96"/>
                <a:chOff x="480" y="2736"/>
                <a:chExt cx="81" cy="96"/>
              </a:xfrm>
            </p:grpSpPr>
            <p:sp>
              <p:nvSpPr>
                <p:cNvPr id="446" name="Oval 262"/>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47" name="Oval 263"/>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48" name="Oval 264"/>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49" name="Oval 265"/>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50" name="Oval 266"/>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51" name="Oval 267"/>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52" name="Oval 268"/>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53" name="Oval 269"/>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428" name="Group 270"/>
              <p:cNvGrpSpPr>
                <a:grpSpLocks/>
              </p:cNvGrpSpPr>
              <p:nvPr/>
            </p:nvGrpSpPr>
            <p:grpSpPr bwMode="auto">
              <a:xfrm>
                <a:off x="523" y="2798"/>
                <a:ext cx="81" cy="96"/>
                <a:chOff x="480" y="2736"/>
                <a:chExt cx="81" cy="96"/>
              </a:xfrm>
            </p:grpSpPr>
            <p:sp>
              <p:nvSpPr>
                <p:cNvPr id="438" name="Oval 271"/>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39" name="Oval 272"/>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40" name="Oval 273"/>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41" name="Oval 274"/>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42" name="Oval 275"/>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43" name="Oval 276"/>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44" name="Oval 277"/>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45" name="Oval 278"/>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429" name="Group 279"/>
              <p:cNvGrpSpPr>
                <a:grpSpLocks/>
              </p:cNvGrpSpPr>
              <p:nvPr/>
            </p:nvGrpSpPr>
            <p:grpSpPr bwMode="auto">
              <a:xfrm>
                <a:off x="474" y="2813"/>
                <a:ext cx="81" cy="96"/>
                <a:chOff x="480" y="2736"/>
                <a:chExt cx="81" cy="96"/>
              </a:xfrm>
            </p:grpSpPr>
            <p:sp>
              <p:nvSpPr>
                <p:cNvPr id="430" name="Oval 280"/>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31" name="Oval 281"/>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32" name="Oval 282"/>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33" name="Oval 283"/>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34" name="Oval 284"/>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35" name="Oval 285"/>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36" name="Oval 286"/>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37" name="Oval 287"/>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grpSp>
          <p:nvGrpSpPr>
            <p:cNvPr id="19" name="Group 288"/>
            <p:cNvGrpSpPr>
              <a:grpSpLocks/>
            </p:cNvGrpSpPr>
            <p:nvPr/>
          </p:nvGrpSpPr>
          <p:grpSpPr bwMode="auto">
            <a:xfrm>
              <a:off x="4397375" y="3043239"/>
              <a:ext cx="220662" cy="304800"/>
              <a:chOff x="474" y="2717"/>
              <a:chExt cx="139" cy="192"/>
            </a:xfrm>
          </p:grpSpPr>
          <p:grpSp>
            <p:nvGrpSpPr>
              <p:cNvPr id="390" name="Group 289"/>
              <p:cNvGrpSpPr>
                <a:grpSpLocks/>
              </p:cNvGrpSpPr>
              <p:nvPr/>
            </p:nvGrpSpPr>
            <p:grpSpPr bwMode="auto">
              <a:xfrm>
                <a:off x="480" y="2736"/>
                <a:ext cx="81" cy="96"/>
                <a:chOff x="480" y="2736"/>
                <a:chExt cx="81" cy="96"/>
              </a:xfrm>
            </p:grpSpPr>
            <p:sp>
              <p:nvSpPr>
                <p:cNvPr id="418" name="Oval 290"/>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19" name="Oval 291"/>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20" name="Oval 292"/>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21" name="Oval 293"/>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22" name="Oval 294"/>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23" name="Oval 295"/>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24" name="Oval 296"/>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25" name="Oval 297"/>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391" name="Group 298"/>
              <p:cNvGrpSpPr>
                <a:grpSpLocks/>
              </p:cNvGrpSpPr>
              <p:nvPr/>
            </p:nvGrpSpPr>
            <p:grpSpPr bwMode="auto">
              <a:xfrm>
                <a:off x="532" y="2717"/>
                <a:ext cx="81" cy="96"/>
                <a:chOff x="480" y="2736"/>
                <a:chExt cx="81" cy="96"/>
              </a:xfrm>
            </p:grpSpPr>
            <p:sp>
              <p:nvSpPr>
                <p:cNvPr id="410" name="Oval 299"/>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11" name="Oval 300"/>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12" name="Oval 301"/>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13" name="Oval 302"/>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14" name="Oval 303"/>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15" name="Oval 304"/>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16" name="Oval 305"/>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17" name="Oval 306"/>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392" name="Group 307"/>
              <p:cNvGrpSpPr>
                <a:grpSpLocks/>
              </p:cNvGrpSpPr>
              <p:nvPr/>
            </p:nvGrpSpPr>
            <p:grpSpPr bwMode="auto">
              <a:xfrm>
                <a:off x="523" y="2798"/>
                <a:ext cx="81" cy="96"/>
                <a:chOff x="480" y="2736"/>
                <a:chExt cx="81" cy="96"/>
              </a:xfrm>
            </p:grpSpPr>
            <p:sp>
              <p:nvSpPr>
                <p:cNvPr id="402" name="Oval 308"/>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03" name="Oval 309"/>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04" name="Oval 310"/>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05" name="Oval 311"/>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06" name="Oval 312"/>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07" name="Oval 313"/>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08" name="Oval 314"/>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09" name="Oval 315"/>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393" name="Group 316"/>
              <p:cNvGrpSpPr>
                <a:grpSpLocks/>
              </p:cNvGrpSpPr>
              <p:nvPr/>
            </p:nvGrpSpPr>
            <p:grpSpPr bwMode="auto">
              <a:xfrm>
                <a:off x="474" y="2813"/>
                <a:ext cx="81" cy="96"/>
                <a:chOff x="480" y="2736"/>
                <a:chExt cx="81" cy="96"/>
              </a:xfrm>
            </p:grpSpPr>
            <p:sp>
              <p:nvSpPr>
                <p:cNvPr id="394" name="Oval 317"/>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95" name="Oval 318"/>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96" name="Oval 319"/>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97" name="Oval 320"/>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98" name="Oval 321"/>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99" name="Oval 322"/>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00" name="Oval 323"/>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01" name="Oval 324"/>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grpSp>
          <p:nvGrpSpPr>
            <p:cNvPr id="20" name="Group 325"/>
            <p:cNvGrpSpPr>
              <a:grpSpLocks/>
            </p:cNvGrpSpPr>
            <p:nvPr/>
          </p:nvGrpSpPr>
          <p:grpSpPr bwMode="auto">
            <a:xfrm>
              <a:off x="4557712" y="2811464"/>
              <a:ext cx="220663" cy="304800"/>
              <a:chOff x="474" y="2717"/>
              <a:chExt cx="139" cy="192"/>
            </a:xfrm>
          </p:grpSpPr>
          <p:grpSp>
            <p:nvGrpSpPr>
              <p:cNvPr id="354" name="Group 326"/>
              <p:cNvGrpSpPr>
                <a:grpSpLocks/>
              </p:cNvGrpSpPr>
              <p:nvPr/>
            </p:nvGrpSpPr>
            <p:grpSpPr bwMode="auto">
              <a:xfrm>
                <a:off x="480" y="2736"/>
                <a:ext cx="81" cy="96"/>
                <a:chOff x="480" y="2736"/>
                <a:chExt cx="81" cy="96"/>
              </a:xfrm>
            </p:grpSpPr>
            <p:sp>
              <p:nvSpPr>
                <p:cNvPr id="382" name="Oval 327"/>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83" name="Oval 328"/>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84" name="Oval 329"/>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85" name="Oval 330"/>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86" name="Oval 331"/>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87" name="Oval 332"/>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88" name="Oval 333"/>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89" name="Oval 334"/>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355" name="Group 335"/>
              <p:cNvGrpSpPr>
                <a:grpSpLocks/>
              </p:cNvGrpSpPr>
              <p:nvPr/>
            </p:nvGrpSpPr>
            <p:grpSpPr bwMode="auto">
              <a:xfrm>
                <a:off x="532" y="2717"/>
                <a:ext cx="81" cy="96"/>
                <a:chOff x="480" y="2736"/>
                <a:chExt cx="81" cy="96"/>
              </a:xfrm>
            </p:grpSpPr>
            <p:sp>
              <p:nvSpPr>
                <p:cNvPr id="374" name="Oval 336"/>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75" name="Oval 337"/>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76" name="Oval 338"/>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77" name="Oval 339"/>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78" name="Oval 340"/>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79" name="Oval 341"/>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80" name="Oval 342"/>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81" name="Oval 343"/>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356" name="Group 344"/>
              <p:cNvGrpSpPr>
                <a:grpSpLocks/>
              </p:cNvGrpSpPr>
              <p:nvPr/>
            </p:nvGrpSpPr>
            <p:grpSpPr bwMode="auto">
              <a:xfrm>
                <a:off x="523" y="2798"/>
                <a:ext cx="81" cy="96"/>
                <a:chOff x="480" y="2736"/>
                <a:chExt cx="81" cy="96"/>
              </a:xfrm>
            </p:grpSpPr>
            <p:sp>
              <p:nvSpPr>
                <p:cNvPr id="366" name="Oval 345"/>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67" name="Oval 346"/>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68" name="Oval 347"/>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69" name="Oval 348"/>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70" name="Oval 349"/>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71" name="Oval 350"/>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72" name="Oval 351"/>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73" name="Oval 352"/>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357" name="Group 356"/>
              <p:cNvGrpSpPr>
                <a:grpSpLocks/>
              </p:cNvGrpSpPr>
              <p:nvPr/>
            </p:nvGrpSpPr>
            <p:grpSpPr bwMode="auto">
              <a:xfrm>
                <a:off x="474" y="2813"/>
                <a:ext cx="81" cy="96"/>
                <a:chOff x="480" y="2736"/>
                <a:chExt cx="81" cy="96"/>
              </a:xfrm>
            </p:grpSpPr>
            <p:sp>
              <p:nvSpPr>
                <p:cNvPr id="358" name="Oval 357"/>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59" name="Oval 358"/>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60" name="Oval 359"/>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61" name="Oval 360"/>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62" name="Oval 361"/>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63" name="Oval 362"/>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64" name="Oval 363"/>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65" name="Oval 364"/>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grpSp>
          <p:nvGrpSpPr>
            <p:cNvPr id="21" name="Group 362"/>
            <p:cNvGrpSpPr>
              <a:grpSpLocks/>
            </p:cNvGrpSpPr>
            <p:nvPr/>
          </p:nvGrpSpPr>
          <p:grpSpPr bwMode="auto">
            <a:xfrm>
              <a:off x="4664075" y="2887664"/>
              <a:ext cx="220662" cy="304800"/>
              <a:chOff x="474" y="2717"/>
              <a:chExt cx="139" cy="192"/>
            </a:xfrm>
          </p:grpSpPr>
          <p:grpSp>
            <p:nvGrpSpPr>
              <p:cNvPr id="318" name="Group 363"/>
              <p:cNvGrpSpPr>
                <a:grpSpLocks/>
              </p:cNvGrpSpPr>
              <p:nvPr/>
            </p:nvGrpSpPr>
            <p:grpSpPr bwMode="auto">
              <a:xfrm>
                <a:off x="480" y="2736"/>
                <a:ext cx="81" cy="96"/>
                <a:chOff x="480" y="2736"/>
                <a:chExt cx="81" cy="96"/>
              </a:xfrm>
            </p:grpSpPr>
            <p:sp>
              <p:nvSpPr>
                <p:cNvPr id="346" name="Oval 364"/>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47" name="Oval 365"/>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48" name="Oval 366"/>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49" name="Oval 367"/>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50" name="Oval 368"/>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51" name="Oval 369"/>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52" name="Oval 370"/>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53" name="Oval 371"/>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319" name="Group 372"/>
              <p:cNvGrpSpPr>
                <a:grpSpLocks/>
              </p:cNvGrpSpPr>
              <p:nvPr/>
            </p:nvGrpSpPr>
            <p:grpSpPr bwMode="auto">
              <a:xfrm>
                <a:off x="532" y="2717"/>
                <a:ext cx="81" cy="96"/>
                <a:chOff x="480" y="2736"/>
                <a:chExt cx="81" cy="96"/>
              </a:xfrm>
            </p:grpSpPr>
            <p:sp>
              <p:nvSpPr>
                <p:cNvPr id="338" name="Oval 373"/>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39" name="Oval 374"/>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40" name="Oval 375"/>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41" name="Oval 376"/>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42" name="Oval 377"/>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43" name="Oval 378"/>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44" name="Oval 379"/>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45" name="Oval 380"/>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320" name="Group 381"/>
              <p:cNvGrpSpPr>
                <a:grpSpLocks/>
              </p:cNvGrpSpPr>
              <p:nvPr/>
            </p:nvGrpSpPr>
            <p:grpSpPr bwMode="auto">
              <a:xfrm>
                <a:off x="523" y="2798"/>
                <a:ext cx="81" cy="96"/>
                <a:chOff x="480" y="2736"/>
                <a:chExt cx="81" cy="96"/>
              </a:xfrm>
            </p:grpSpPr>
            <p:sp>
              <p:nvSpPr>
                <p:cNvPr id="330" name="Oval 382"/>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31" name="Oval 383"/>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32" name="Oval 384"/>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33" name="Oval 385"/>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34" name="Oval 386"/>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35" name="Oval 387"/>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36" name="Oval 388"/>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37" name="Oval 389"/>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321" name="Group 390"/>
              <p:cNvGrpSpPr>
                <a:grpSpLocks/>
              </p:cNvGrpSpPr>
              <p:nvPr/>
            </p:nvGrpSpPr>
            <p:grpSpPr bwMode="auto">
              <a:xfrm>
                <a:off x="474" y="2813"/>
                <a:ext cx="81" cy="96"/>
                <a:chOff x="480" y="2736"/>
                <a:chExt cx="81" cy="96"/>
              </a:xfrm>
            </p:grpSpPr>
            <p:sp>
              <p:nvSpPr>
                <p:cNvPr id="322" name="Oval 391"/>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23" name="Oval 392"/>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24" name="Oval 393"/>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25" name="Oval 394"/>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26" name="Oval 395"/>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27" name="Oval 396"/>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28" name="Oval 397"/>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29" name="Oval 398"/>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grpSp>
          <p:nvGrpSpPr>
            <p:cNvPr id="22" name="Group 399"/>
            <p:cNvGrpSpPr>
              <a:grpSpLocks/>
            </p:cNvGrpSpPr>
            <p:nvPr/>
          </p:nvGrpSpPr>
          <p:grpSpPr bwMode="auto">
            <a:xfrm>
              <a:off x="4521200" y="3049589"/>
              <a:ext cx="220662" cy="304800"/>
              <a:chOff x="474" y="2717"/>
              <a:chExt cx="139" cy="192"/>
            </a:xfrm>
          </p:grpSpPr>
          <p:grpSp>
            <p:nvGrpSpPr>
              <p:cNvPr id="282" name="Group 400"/>
              <p:cNvGrpSpPr>
                <a:grpSpLocks/>
              </p:cNvGrpSpPr>
              <p:nvPr/>
            </p:nvGrpSpPr>
            <p:grpSpPr bwMode="auto">
              <a:xfrm>
                <a:off x="480" y="2736"/>
                <a:ext cx="81" cy="96"/>
                <a:chOff x="480" y="2736"/>
                <a:chExt cx="81" cy="96"/>
              </a:xfrm>
            </p:grpSpPr>
            <p:sp>
              <p:nvSpPr>
                <p:cNvPr id="310" name="Oval 401"/>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11" name="Oval 402"/>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12" name="Oval 403"/>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13" name="Oval 404"/>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14" name="Oval 405"/>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15" name="Oval 406"/>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16" name="Oval 407"/>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17" name="Oval 408"/>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283" name="Group 409"/>
              <p:cNvGrpSpPr>
                <a:grpSpLocks/>
              </p:cNvGrpSpPr>
              <p:nvPr/>
            </p:nvGrpSpPr>
            <p:grpSpPr bwMode="auto">
              <a:xfrm>
                <a:off x="532" y="2717"/>
                <a:ext cx="81" cy="96"/>
                <a:chOff x="480" y="2736"/>
                <a:chExt cx="81" cy="96"/>
              </a:xfrm>
            </p:grpSpPr>
            <p:sp>
              <p:nvSpPr>
                <p:cNvPr id="302" name="Oval 410"/>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03" name="Oval 411"/>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04" name="Oval 412"/>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05" name="Oval 413"/>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06" name="Oval 414"/>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07" name="Oval 415"/>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08" name="Oval 416"/>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09" name="Oval 417"/>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284" name="Group 418"/>
              <p:cNvGrpSpPr>
                <a:grpSpLocks/>
              </p:cNvGrpSpPr>
              <p:nvPr/>
            </p:nvGrpSpPr>
            <p:grpSpPr bwMode="auto">
              <a:xfrm>
                <a:off x="523" y="2798"/>
                <a:ext cx="81" cy="96"/>
                <a:chOff x="480" y="2736"/>
                <a:chExt cx="81" cy="96"/>
              </a:xfrm>
            </p:grpSpPr>
            <p:sp>
              <p:nvSpPr>
                <p:cNvPr id="294" name="Oval 419"/>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95" name="Oval 420"/>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96" name="Oval 421"/>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97" name="Oval 422"/>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98" name="Oval 423"/>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99" name="Oval 424"/>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00" name="Oval 425"/>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01" name="Oval 426"/>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285" name="Group 427"/>
              <p:cNvGrpSpPr>
                <a:grpSpLocks/>
              </p:cNvGrpSpPr>
              <p:nvPr/>
            </p:nvGrpSpPr>
            <p:grpSpPr bwMode="auto">
              <a:xfrm>
                <a:off x="474" y="2813"/>
                <a:ext cx="81" cy="96"/>
                <a:chOff x="480" y="2736"/>
                <a:chExt cx="81" cy="96"/>
              </a:xfrm>
            </p:grpSpPr>
            <p:sp>
              <p:nvSpPr>
                <p:cNvPr id="286" name="Oval 428"/>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87" name="Oval 429"/>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88" name="Oval 430"/>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89" name="Oval 431"/>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90" name="Oval 432"/>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91" name="Oval 433"/>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92" name="Oval 434"/>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93" name="Oval 435"/>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grpSp>
          <p:nvGrpSpPr>
            <p:cNvPr id="23" name="Group 436"/>
            <p:cNvGrpSpPr>
              <a:grpSpLocks/>
            </p:cNvGrpSpPr>
            <p:nvPr/>
          </p:nvGrpSpPr>
          <p:grpSpPr bwMode="auto">
            <a:xfrm>
              <a:off x="4568825" y="3270251"/>
              <a:ext cx="220662" cy="304800"/>
              <a:chOff x="474" y="2717"/>
              <a:chExt cx="139" cy="192"/>
            </a:xfrm>
          </p:grpSpPr>
          <p:grpSp>
            <p:nvGrpSpPr>
              <p:cNvPr id="246" name="Group 437"/>
              <p:cNvGrpSpPr>
                <a:grpSpLocks/>
              </p:cNvGrpSpPr>
              <p:nvPr/>
            </p:nvGrpSpPr>
            <p:grpSpPr bwMode="auto">
              <a:xfrm>
                <a:off x="480" y="2736"/>
                <a:ext cx="81" cy="96"/>
                <a:chOff x="480" y="2736"/>
                <a:chExt cx="81" cy="96"/>
              </a:xfrm>
            </p:grpSpPr>
            <p:sp>
              <p:nvSpPr>
                <p:cNvPr id="274" name="Oval 438"/>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75" name="Oval 439"/>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76" name="Oval 440"/>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77" name="Oval 441"/>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78" name="Oval 442"/>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79" name="Oval 443"/>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80" name="Oval 444"/>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81" name="Oval 445"/>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247" name="Group 446"/>
              <p:cNvGrpSpPr>
                <a:grpSpLocks/>
              </p:cNvGrpSpPr>
              <p:nvPr/>
            </p:nvGrpSpPr>
            <p:grpSpPr bwMode="auto">
              <a:xfrm>
                <a:off x="532" y="2717"/>
                <a:ext cx="81" cy="96"/>
                <a:chOff x="480" y="2736"/>
                <a:chExt cx="81" cy="96"/>
              </a:xfrm>
            </p:grpSpPr>
            <p:sp>
              <p:nvSpPr>
                <p:cNvPr id="266" name="Oval 447"/>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67" name="Oval 448"/>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68" name="Oval 449"/>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69" name="Oval 450"/>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70" name="Oval 451"/>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71" name="Oval 452"/>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72" name="Oval 453"/>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73" name="Oval 454"/>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248" name="Group 455"/>
              <p:cNvGrpSpPr>
                <a:grpSpLocks/>
              </p:cNvGrpSpPr>
              <p:nvPr/>
            </p:nvGrpSpPr>
            <p:grpSpPr bwMode="auto">
              <a:xfrm>
                <a:off x="523" y="2798"/>
                <a:ext cx="81" cy="96"/>
                <a:chOff x="480" y="2736"/>
                <a:chExt cx="81" cy="96"/>
              </a:xfrm>
            </p:grpSpPr>
            <p:sp>
              <p:nvSpPr>
                <p:cNvPr id="258" name="Oval 456"/>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59" name="Oval 457"/>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60" name="Oval 458"/>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61" name="Oval 459"/>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62" name="Oval 460"/>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63" name="Oval 461"/>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64" name="Oval 462"/>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65" name="Oval 463"/>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249" name="Group 464"/>
              <p:cNvGrpSpPr>
                <a:grpSpLocks/>
              </p:cNvGrpSpPr>
              <p:nvPr/>
            </p:nvGrpSpPr>
            <p:grpSpPr bwMode="auto">
              <a:xfrm>
                <a:off x="474" y="2813"/>
                <a:ext cx="81" cy="96"/>
                <a:chOff x="480" y="2736"/>
                <a:chExt cx="81" cy="96"/>
              </a:xfrm>
            </p:grpSpPr>
            <p:sp>
              <p:nvSpPr>
                <p:cNvPr id="250" name="Oval 465"/>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51" name="Oval 466"/>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52" name="Oval 467"/>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53" name="Oval 468"/>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54" name="Oval 469"/>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55" name="Oval 470"/>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56" name="Oval 471"/>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57" name="Oval 472"/>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grpSp>
          <p:nvGrpSpPr>
            <p:cNvPr id="24" name="Group 473"/>
            <p:cNvGrpSpPr>
              <a:grpSpLocks/>
            </p:cNvGrpSpPr>
            <p:nvPr/>
          </p:nvGrpSpPr>
          <p:grpSpPr bwMode="auto">
            <a:xfrm>
              <a:off x="4721225" y="2868614"/>
              <a:ext cx="220662" cy="304800"/>
              <a:chOff x="474" y="2717"/>
              <a:chExt cx="139" cy="192"/>
            </a:xfrm>
          </p:grpSpPr>
          <p:grpSp>
            <p:nvGrpSpPr>
              <p:cNvPr id="210" name="Group 474"/>
              <p:cNvGrpSpPr>
                <a:grpSpLocks/>
              </p:cNvGrpSpPr>
              <p:nvPr/>
            </p:nvGrpSpPr>
            <p:grpSpPr bwMode="auto">
              <a:xfrm>
                <a:off x="480" y="2736"/>
                <a:ext cx="81" cy="96"/>
                <a:chOff x="480" y="2736"/>
                <a:chExt cx="81" cy="96"/>
              </a:xfrm>
            </p:grpSpPr>
            <p:sp>
              <p:nvSpPr>
                <p:cNvPr id="238" name="Oval 475"/>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39" name="Oval 476"/>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40" name="Oval 477"/>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41" name="Oval 478"/>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42" name="Oval 479"/>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43" name="Oval 480"/>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44" name="Oval 481"/>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45" name="Oval 482"/>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211" name="Group 483"/>
              <p:cNvGrpSpPr>
                <a:grpSpLocks/>
              </p:cNvGrpSpPr>
              <p:nvPr/>
            </p:nvGrpSpPr>
            <p:grpSpPr bwMode="auto">
              <a:xfrm>
                <a:off x="532" y="2717"/>
                <a:ext cx="81" cy="96"/>
                <a:chOff x="480" y="2736"/>
                <a:chExt cx="81" cy="96"/>
              </a:xfrm>
            </p:grpSpPr>
            <p:sp>
              <p:nvSpPr>
                <p:cNvPr id="230" name="Oval 484"/>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31" name="Oval 485"/>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32" name="Oval 486"/>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33" name="Oval 487"/>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34" name="Oval 488"/>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35" name="Oval 489"/>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36" name="Oval 490"/>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37" name="Oval 491"/>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212" name="Group 492"/>
              <p:cNvGrpSpPr>
                <a:grpSpLocks/>
              </p:cNvGrpSpPr>
              <p:nvPr/>
            </p:nvGrpSpPr>
            <p:grpSpPr bwMode="auto">
              <a:xfrm>
                <a:off x="523" y="2798"/>
                <a:ext cx="81" cy="96"/>
                <a:chOff x="480" y="2736"/>
                <a:chExt cx="81" cy="96"/>
              </a:xfrm>
            </p:grpSpPr>
            <p:sp>
              <p:nvSpPr>
                <p:cNvPr id="222" name="Oval 493"/>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23" name="Oval 494"/>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24" name="Oval 495"/>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25" name="Oval 496"/>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26" name="Oval 497"/>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27" name="Oval 498"/>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28" name="Oval 499"/>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29" name="Oval 500"/>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213" name="Group 501"/>
              <p:cNvGrpSpPr>
                <a:grpSpLocks/>
              </p:cNvGrpSpPr>
              <p:nvPr/>
            </p:nvGrpSpPr>
            <p:grpSpPr bwMode="auto">
              <a:xfrm>
                <a:off x="474" y="2813"/>
                <a:ext cx="81" cy="96"/>
                <a:chOff x="480" y="2736"/>
                <a:chExt cx="81" cy="96"/>
              </a:xfrm>
            </p:grpSpPr>
            <p:sp>
              <p:nvSpPr>
                <p:cNvPr id="214" name="Oval 502"/>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15" name="Oval 503"/>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16" name="Oval 504"/>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17" name="Oval 505"/>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18" name="Oval 506"/>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19" name="Oval 507"/>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20" name="Oval 508"/>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21" name="Oval 509"/>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grpSp>
          <p:nvGrpSpPr>
            <p:cNvPr id="25" name="Group 510"/>
            <p:cNvGrpSpPr>
              <a:grpSpLocks/>
            </p:cNvGrpSpPr>
            <p:nvPr/>
          </p:nvGrpSpPr>
          <p:grpSpPr bwMode="auto">
            <a:xfrm>
              <a:off x="3913187" y="2782889"/>
              <a:ext cx="220663" cy="304800"/>
              <a:chOff x="474" y="2717"/>
              <a:chExt cx="139" cy="192"/>
            </a:xfrm>
          </p:grpSpPr>
          <p:grpSp>
            <p:nvGrpSpPr>
              <p:cNvPr id="174" name="Group 511"/>
              <p:cNvGrpSpPr>
                <a:grpSpLocks/>
              </p:cNvGrpSpPr>
              <p:nvPr/>
            </p:nvGrpSpPr>
            <p:grpSpPr bwMode="auto">
              <a:xfrm>
                <a:off x="480" y="2736"/>
                <a:ext cx="81" cy="96"/>
                <a:chOff x="480" y="2736"/>
                <a:chExt cx="81" cy="96"/>
              </a:xfrm>
            </p:grpSpPr>
            <p:sp>
              <p:nvSpPr>
                <p:cNvPr id="202" name="Oval 512"/>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03" name="Oval 513"/>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04" name="Oval 514"/>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05" name="Oval 515"/>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06" name="Oval 516"/>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07" name="Oval 517"/>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08" name="Oval 518"/>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09" name="Oval 519"/>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175" name="Group 520"/>
              <p:cNvGrpSpPr>
                <a:grpSpLocks/>
              </p:cNvGrpSpPr>
              <p:nvPr/>
            </p:nvGrpSpPr>
            <p:grpSpPr bwMode="auto">
              <a:xfrm>
                <a:off x="532" y="2717"/>
                <a:ext cx="81" cy="96"/>
                <a:chOff x="480" y="2736"/>
                <a:chExt cx="81" cy="96"/>
              </a:xfrm>
            </p:grpSpPr>
            <p:sp>
              <p:nvSpPr>
                <p:cNvPr id="194" name="Oval 521"/>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95" name="Oval 522"/>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96" name="Oval 523"/>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97" name="Oval 524"/>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98" name="Oval 525"/>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99" name="Oval 526"/>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00" name="Oval 527"/>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201" name="Oval 528"/>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176" name="Group 529"/>
              <p:cNvGrpSpPr>
                <a:grpSpLocks/>
              </p:cNvGrpSpPr>
              <p:nvPr/>
            </p:nvGrpSpPr>
            <p:grpSpPr bwMode="auto">
              <a:xfrm>
                <a:off x="523" y="2798"/>
                <a:ext cx="81" cy="96"/>
                <a:chOff x="480" y="2736"/>
                <a:chExt cx="81" cy="96"/>
              </a:xfrm>
            </p:grpSpPr>
            <p:sp>
              <p:nvSpPr>
                <p:cNvPr id="186" name="Oval 530"/>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87" name="Oval 531"/>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88" name="Oval 532"/>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89" name="Oval 533"/>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90" name="Oval 534"/>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91" name="Oval 535"/>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92" name="Oval 536"/>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93" name="Oval 537"/>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177" name="Group 538"/>
              <p:cNvGrpSpPr>
                <a:grpSpLocks/>
              </p:cNvGrpSpPr>
              <p:nvPr/>
            </p:nvGrpSpPr>
            <p:grpSpPr bwMode="auto">
              <a:xfrm>
                <a:off x="474" y="2813"/>
                <a:ext cx="81" cy="96"/>
                <a:chOff x="480" y="2736"/>
                <a:chExt cx="81" cy="96"/>
              </a:xfrm>
            </p:grpSpPr>
            <p:sp>
              <p:nvSpPr>
                <p:cNvPr id="178" name="Oval 539"/>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79" name="Oval 540"/>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80" name="Oval 541"/>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81" name="Oval 542"/>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82" name="Oval 543"/>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83" name="Oval 544"/>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84" name="Oval 545"/>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85" name="Oval 546"/>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grpSp>
          <p:nvGrpSpPr>
            <p:cNvPr id="26" name="Group 547"/>
            <p:cNvGrpSpPr>
              <a:grpSpLocks/>
            </p:cNvGrpSpPr>
            <p:nvPr/>
          </p:nvGrpSpPr>
          <p:grpSpPr bwMode="auto">
            <a:xfrm>
              <a:off x="4349750" y="3402014"/>
              <a:ext cx="220662" cy="304800"/>
              <a:chOff x="474" y="2717"/>
              <a:chExt cx="139" cy="192"/>
            </a:xfrm>
          </p:grpSpPr>
          <p:grpSp>
            <p:nvGrpSpPr>
              <p:cNvPr id="138" name="Group 548"/>
              <p:cNvGrpSpPr>
                <a:grpSpLocks/>
              </p:cNvGrpSpPr>
              <p:nvPr/>
            </p:nvGrpSpPr>
            <p:grpSpPr bwMode="auto">
              <a:xfrm>
                <a:off x="480" y="2736"/>
                <a:ext cx="81" cy="96"/>
                <a:chOff x="480" y="2736"/>
                <a:chExt cx="81" cy="96"/>
              </a:xfrm>
            </p:grpSpPr>
            <p:sp>
              <p:nvSpPr>
                <p:cNvPr id="166" name="Oval 549"/>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67" name="Oval 550"/>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68" name="Oval 551"/>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69" name="Oval 552"/>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70" name="Oval 553"/>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71" name="Oval 554"/>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72" name="Oval 555"/>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73" name="Oval 556"/>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139" name="Group 557"/>
              <p:cNvGrpSpPr>
                <a:grpSpLocks/>
              </p:cNvGrpSpPr>
              <p:nvPr/>
            </p:nvGrpSpPr>
            <p:grpSpPr bwMode="auto">
              <a:xfrm>
                <a:off x="532" y="2717"/>
                <a:ext cx="81" cy="96"/>
                <a:chOff x="480" y="2736"/>
                <a:chExt cx="81" cy="96"/>
              </a:xfrm>
            </p:grpSpPr>
            <p:sp>
              <p:nvSpPr>
                <p:cNvPr id="158" name="Oval 558"/>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59" name="Oval 559"/>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60" name="Oval 560"/>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61" name="Oval 561"/>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62" name="Oval 562"/>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63" name="Oval 563"/>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64" name="Oval 564"/>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65" name="Oval 565"/>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140" name="Group 566"/>
              <p:cNvGrpSpPr>
                <a:grpSpLocks/>
              </p:cNvGrpSpPr>
              <p:nvPr/>
            </p:nvGrpSpPr>
            <p:grpSpPr bwMode="auto">
              <a:xfrm>
                <a:off x="523" y="2798"/>
                <a:ext cx="81" cy="96"/>
                <a:chOff x="480" y="2736"/>
                <a:chExt cx="81" cy="96"/>
              </a:xfrm>
            </p:grpSpPr>
            <p:sp>
              <p:nvSpPr>
                <p:cNvPr id="150" name="Oval 567"/>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51" name="Oval 568"/>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52" name="Oval 569"/>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53" name="Oval 570"/>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54" name="Oval 571"/>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55" name="Oval 572"/>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56" name="Oval 573"/>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57" name="Oval 574"/>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141" name="Group 575"/>
              <p:cNvGrpSpPr>
                <a:grpSpLocks/>
              </p:cNvGrpSpPr>
              <p:nvPr/>
            </p:nvGrpSpPr>
            <p:grpSpPr bwMode="auto">
              <a:xfrm>
                <a:off x="474" y="2813"/>
                <a:ext cx="81" cy="96"/>
                <a:chOff x="480" y="2736"/>
                <a:chExt cx="81" cy="96"/>
              </a:xfrm>
            </p:grpSpPr>
            <p:sp>
              <p:nvSpPr>
                <p:cNvPr id="142" name="Oval 576"/>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43" name="Oval 577"/>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44" name="Oval 578"/>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45" name="Oval 579"/>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46" name="Oval 580"/>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47" name="Oval 581"/>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48" name="Oval 582"/>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49" name="Oval 583"/>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grpSp>
          <p:nvGrpSpPr>
            <p:cNvPr id="27" name="Group 584"/>
            <p:cNvGrpSpPr>
              <a:grpSpLocks/>
            </p:cNvGrpSpPr>
            <p:nvPr/>
          </p:nvGrpSpPr>
          <p:grpSpPr bwMode="auto">
            <a:xfrm>
              <a:off x="4741862" y="3408364"/>
              <a:ext cx="220663" cy="304800"/>
              <a:chOff x="474" y="2717"/>
              <a:chExt cx="139" cy="192"/>
            </a:xfrm>
          </p:grpSpPr>
          <p:grpSp>
            <p:nvGrpSpPr>
              <p:cNvPr id="102" name="Group 585"/>
              <p:cNvGrpSpPr>
                <a:grpSpLocks/>
              </p:cNvGrpSpPr>
              <p:nvPr/>
            </p:nvGrpSpPr>
            <p:grpSpPr bwMode="auto">
              <a:xfrm>
                <a:off x="480" y="2736"/>
                <a:ext cx="81" cy="96"/>
                <a:chOff x="480" y="2736"/>
                <a:chExt cx="81" cy="96"/>
              </a:xfrm>
            </p:grpSpPr>
            <p:sp>
              <p:nvSpPr>
                <p:cNvPr id="130" name="Oval 586"/>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31" name="Oval 587"/>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32" name="Oval 588"/>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33" name="Oval 589"/>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34" name="Oval 590"/>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35" name="Oval 591"/>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36" name="Oval 592"/>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37" name="Oval 593"/>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103" name="Group 594"/>
              <p:cNvGrpSpPr>
                <a:grpSpLocks/>
              </p:cNvGrpSpPr>
              <p:nvPr/>
            </p:nvGrpSpPr>
            <p:grpSpPr bwMode="auto">
              <a:xfrm>
                <a:off x="532" y="2717"/>
                <a:ext cx="81" cy="96"/>
                <a:chOff x="480" y="2736"/>
                <a:chExt cx="81" cy="96"/>
              </a:xfrm>
            </p:grpSpPr>
            <p:sp>
              <p:nvSpPr>
                <p:cNvPr id="122" name="Oval 595"/>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23" name="Oval 596"/>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24" name="Oval 597"/>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25" name="Oval 598"/>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26" name="Oval 599"/>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27" name="Oval 600"/>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28" name="Oval 601"/>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29" name="Oval 602"/>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104" name="Group 603"/>
              <p:cNvGrpSpPr>
                <a:grpSpLocks/>
              </p:cNvGrpSpPr>
              <p:nvPr/>
            </p:nvGrpSpPr>
            <p:grpSpPr bwMode="auto">
              <a:xfrm>
                <a:off x="523" y="2798"/>
                <a:ext cx="81" cy="96"/>
                <a:chOff x="480" y="2736"/>
                <a:chExt cx="81" cy="96"/>
              </a:xfrm>
            </p:grpSpPr>
            <p:sp>
              <p:nvSpPr>
                <p:cNvPr id="114" name="Oval 604"/>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15" name="Oval 605"/>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16" name="Oval 606"/>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17" name="Oval 607"/>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18" name="Oval 608"/>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19" name="Oval 609"/>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20" name="Oval 610"/>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21" name="Oval 611"/>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105" name="Group 612"/>
              <p:cNvGrpSpPr>
                <a:grpSpLocks/>
              </p:cNvGrpSpPr>
              <p:nvPr/>
            </p:nvGrpSpPr>
            <p:grpSpPr bwMode="auto">
              <a:xfrm>
                <a:off x="474" y="2813"/>
                <a:ext cx="81" cy="96"/>
                <a:chOff x="480" y="2736"/>
                <a:chExt cx="81" cy="96"/>
              </a:xfrm>
            </p:grpSpPr>
            <p:sp>
              <p:nvSpPr>
                <p:cNvPr id="106" name="Oval 613"/>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07" name="Oval 614"/>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08" name="Oval 615"/>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09" name="Oval 616"/>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10" name="Oval 617"/>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11" name="Oval 618"/>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12" name="Oval 619"/>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13" name="Oval 620"/>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grpSp>
          <p:nvGrpSpPr>
            <p:cNvPr id="28" name="Group 621"/>
            <p:cNvGrpSpPr>
              <a:grpSpLocks/>
            </p:cNvGrpSpPr>
            <p:nvPr/>
          </p:nvGrpSpPr>
          <p:grpSpPr bwMode="auto">
            <a:xfrm>
              <a:off x="4378325" y="3573464"/>
              <a:ext cx="220662" cy="304800"/>
              <a:chOff x="474" y="2717"/>
              <a:chExt cx="139" cy="192"/>
            </a:xfrm>
          </p:grpSpPr>
          <p:grpSp>
            <p:nvGrpSpPr>
              <p:cNvPr id="66" name="Group 622"/>
              <p:cNvGrpSpPr>
                <a:grpSpLocks/>
              </p:cNvGrpSpPr>
              <p:nvPr/>
            </p:nvGrpSpPr>
            <p:grpSpPr bwMode="auto">
              <a:xfrm>
                <a:off x="480" y="2736"/>
                <a:ext cx="81" cy="96"/>
                <a:chOff x="480" y="2736"/>
                <a:chExt cx="81" cy="96"/>
              </a:xfrm>
            </p:grpSpPr>
            <p:sp>
              <p:nvSpPr>
                <p:cNvPr id="94" name="Oval 623"/>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95" name="Oval 624"/>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96" name="Oval 625"/>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97" name="Oval 626"/>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98" name="Oval 627"/>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99" name="Oval 628"/>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00" name="Oval 629"/>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101" name="Oval 630"/>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67" name="Group 631"/>
              <p:cNvGrpSpPr>
                <a:grpSpLocks/>
              </p:cNvGrpSpPr>
              <p:nvPr/>
            </p:nvGrpSpPr>
            <p:grpSpPr bwMode="auto">
              <a:xfrm>
                <a:off x="532" y="2717"/>
                <a:ext cx="81" cy="96"/>
                <a:chOff x="480" y="2736"/>
                <a:chExt cx="81" cy="96"/>
              </a:xfrm>
            </p:grpSpPr>
            <p:sp>
              <p:nvSpPr>
                <p:cNvPr id="86" name="Oval 632"/>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87" name="Oval 633"/>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88" name="Oval 634"/>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89" name="Oval 635"/>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90" name="Oval 636"/>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91" name="Oval 637"/>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92" name="Oval 638"/>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93" name="Oval 639"/>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68" name="Group 640"/>
              <p:cNvGrpSpPr>
                <a:grpSpLocks/>
              </p:cNvGrpSpPr>
              <p:nvPr/>
            </p:nvGrpSpPr>
            <p:grpSpPr bwMode="auto">
              <a:xfrm>
                <a:off x="523" y="2798"/>
                <a:ext cx="81" cy="96"/>
                <a:chOff x="480" y="2736"/>
                <a:chExt cx="81" cy="96"/>
              </a:xfrm>
            </p:grpSpPr>
            <p:sp>
              <p:nvSpPr>
                <p:cNvPr id="78" name="Oval 641"/>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79" name="Oval 642"/>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80" name="Oval 643"/>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81" name="Oval 644"/>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82" name="Oval 645"/>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83" name="Oval 646"/>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84" name="Oval 647"/>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85" name="Oval 648"/>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69" name="Group 649"/>
              <p:cNvGrpSpPr>
                <a:grpSpLocks/>
              </p:cNvGrpSpPr>
              <p:nvPr/>
            </p:nvGrpSpPr>
            <p:grpSpPr bwMode="auto">
              <a:xfrm>
                <a:off x="474" y="2813"/>
                <a:ext cx="81" cy="96"/>
                <a:chOff x="480" y="2736"/>
                <a:chExt cx="81" cy="96"/>
              </a:xfrm>
            </p:grpSpPr>
            <p:sp>
              <p:nvSpPr>
                <p:cNvPr id="70" name="Oval 650"/>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71" name="Oval 651"/>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72" name="Oval 652"/>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73" name="Oval 653"/>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74" name="Oval 654"/>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75" name="Oval 655"/>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76" name="Oval 656"/>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77" name="Oval 657"/>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grpSp>
          <p:nvGrpSpPr>
            <p:cNvPr id="29" name="Group 658"/>
            <p:cNvGrpSpPr>
              <a:grpSpLocks/>
            </p:cNvGrpSpPr>
            <p:nvPr/>
          </p:nvGrpSpPr>
          <p:grpSpPr bwMode="auto">
            <a:xfrm>
              <a:off x="4502150" y="3346451"/>
              <a:ext cx="220662" cy="304800"/>
              <a:chOff x="474" y="2717"/>
              <a:chExt cx="139" cy="192"/>
            </a:xfrm>
          </p:grpSpPr>
          <p:grpSp>
            <p:nvGrpSpPr>
              <p:cNvPr id="30" name="Group 659"/>
              <p:cNvGrpSpPr>
                <a:grpSpLocks/>
              </p:cNvGrpSpPr>
              <p:nvPr/>
            </p:nvGrpSpPr>
            <p:grpSpPr bwMode="auto">
              <a:xfrm>
                <a:off x="480" y="2736"/>
                <a:ext cx="81" cy="96"/>
                <a:chOff x="480" y="2736"/>
                <a:chExt cx="81" cy="96"/>
              </a:xfrm>
            </p:grpSpPr>
            <p:sp>
              <p:nvSpPr>
                <p:cNvPr id="58" name="Oval 660"/>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9" name="Oval 661"/>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0" name="Oval 662"/>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1" name="Oval 663"/>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2" name="Oval 664"/>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3" name="Oval 665"/>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4" name="Oval 666"/>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65" name="Oval 667"/>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31" name="Group 668"/>
              <p:cNvGrpSpPr>
                <a:grpSpLocks/>
              </p:cNvGrpSpPr>
              <p:nvPr/>
            </p:nvGrpSpPr>
            <p:grpSpPr bwMode="auto">
              <a:xfrm>
                <a:off x="532" y="2717"/>
                <a:ext cx="81" cy="96"/>
                <a:chOff x="480" y="2736"/>
                <a:chExt cx="81" cy="96"/>
              </a:xfrm>
            </p:grpSpPr>
            <p:sp>
              <p:nvSpPr>
                <p:cNvPr id="50" name="Oval 669"/>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1" name="Oval 670"/>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2" name="Oval 671"/>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3" name="Oval 672"/>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4" name="Oval 673"/>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5" name="Oval 674"/>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6" name="Oval 675"/>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57" name="Oval 676"/>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32" name="Group 677"/>
              <p:cNvGrpSpPr>
                <a:grpSpLocks/>
              </p:cNvGrpSpPr>
              <p:nvPr/>
            </p:nvGrpSpPr>
            <p:grpSpPr bwMode="auto">
              <a:xfrm>
                <a:off x="523" y="2798"/>
                <a:ext cx="81" cy="96"/>
                <a:chOff x="480" y="2736"/>
                <a:chExt cx="81" cy="96"/>
              </a:xfrm>
            </p:grpSpPr>
            <p:sp>
              <p:nvSpPr>
                <p:cNvPr id="42" name="Oval 678"/>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3" name="Oval 679"/>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4" name="Oval 680"/>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5" name="Oval 681"/>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6" name="Oval 682"/>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7" name="Oval 683"/>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8" name="Oval 684"/>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9" name="Oval 685"/>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nvGrpSpPr>
              <p:cNvPr id="33" name="Group 686"/>
              <p:cNvGrpSpPr>
                <a:grpSpLocks/>
              </p:cNvGrpSpPr>
              <p:nvPr/>
            </p:nvGrpSpPr>
            <p:grpSpPr bwMode="auto">
              <a:xfrm>
                <a:off x="474" y="2813"/>
                <a:ext cx="81" cy="96"/>
                <a:chOff x="480" y="2736"/>
                <a:chExt cx="81" cy="96"/>
              </a:xfrm>
            </p:grpSpPr>
            <p:sp>
              <p:nvSpPr>
                <p:cNvPr id="34" name="Oval 687"/>
                <p:cNvSpPr>
                  <a:spLocks noChangeArrowheads="1"/>
                </p:cNvSpPr>
                <p:nvPr/>
              </p:nvSpPr>
              <p:spPr bwMode="auto">
                <a:xfrm>
                  <a:off x="480" y="2736"/>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5" name="Oval 688"/>
                <p:cNvSpPr>
                  <a:spLocks noChangeArrowheads="1"/>
                </p:cNvSpPr>
                <p:nvPr/>
              </p:nvSpPr>
              <p:spPr bwMode="auto">
                <a:xfrm>
                  <a:off x="532"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6" name="Oval 689"/>
                <p:cNvSpPr>
                  <a:spLocks noChangeArrowheads="1"/>
                </p:cNvSpPr>
                <p:nvPr/>
              </p:nvSpPr>
              <p:spPr bwMode="auto">
                <a:xfrm>
                  <a:off x="494"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7" name="Oval 690"/>
                <p:cNvSpPr>
                  <a:spLocks noChangeArrowheads="1"/>
                </p:cNvSpPr>
                <p:nvPr/>
              </p:nvSpPr>
              <p:spPr bwMode="auto">
                <a:xfrm>
                  <a:off x="532" y="2750"/>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8" name="Oval 691"/>
                <p:cNvSpPr>
                  <a:spLocks noChangeArrowheads="1"/>
                </p:cNvSpPr>
                <p:nvPr/>
              </p:nvSpPr>
              <p:spPr bwMode="auto">
                <a:xfrm>
                  <a:off x="532" y="2788"/>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39" name="Oval 692"/>
                <p:cNvSpPr>
                  <a:spLocks noChangeArrowheads="1"/>
                </p:cNvSpPr>
                <p:nvPr/>
              </p:nvSpPr>
              <p:spPr bwMode="auto">
                <a:xfrm>
                  <a:off x="503" y="2745"/>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0" name="Oval 693"/>
                <p:cNvSpPr>
                  <a:spLocks noChangeArrowheads="1"/>
                </p:cNvSpPr>
                <p:nvPr/>
              </p:nvSpPr>
              <p:spPr bwMode="auto">
                <a:xfrm>
                  <a:off x="518" y="2803"/>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sp>
              <p:nvSpPr>
                <p:cNvPr id="41" name="Oval 694"/>
                <p:cNvSpPr>
                  <a:spLocks noChangeArrowheads="1"/>
                </p:cNvSpPr>
                <p:nvPr/>
              </p:nvSpPr>
              <p:spPr bwMode="auto">
                <a:xfrm>
                  <a:off x="503" y="2774"/>
                  <a:ext cx="29" cy="29"/>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eaLnBrk="1" fontAlgn="auto" hangingPunct="1">
                    <a:spcBef>
                      <a:spcPts val="0"/>
                    </a:spcBef>
                    <a:spcAft>
                      <a:spcPts val="0"/>
                    </a:spcAft>
                  </a:pPr>
                  <a:endParaRPr lang="en-US" sz="1800" b="0">
                    <a:solidFill>
                      <a:prstClr val="black"/>
                    </a:solidFill>
                    <a:latin typeface="Calibri"/>
                  </a:endParaRPr>
                </a:p>
              </p:txBody>
            </p:sp>
          </p:grpSp>
        </p:grpSp>
      </p:grpSp>
      <p:sp>
        <p:nvSpPr>
          <p:cNvPr id="678" name="Rectangle 3"/>
          <p:cNvSpPr txBox="1">
            <a:spLocks noChangeArrowheads="1"/>
          </p:cNvSpPr>
          <p:nvPr/>
        </p:nvSpPr>
        <p:spPr>
          <a:xfrm>
            <a:off x="3279976" y="5396576"/>
            <a:ext cx="4608966" cy="636424"/>
          </a:xfrm>
          <a:prstGeom prst="rect">
            <a:avLst/>
          </a:prstGeom>
          <a:no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Arial"/>
              <a:buNone/>
            </a:pPr>
            <a:r>
              <a:rPr lang="en-US" altLang="en-US" sz="2000" b="0" dirty="0">
                <a:solidFill>
                  <a:srgbClr val="8E0084"/>
                </a:solidFill>
                <a:latin typeface="Arial" panose="020B0604020202020204" pitchFamily="34" charset="0"/>
                <a:cs typeface="Arial" panose="020B0604020202020204" pitchFamily="34" charset="0"/>
              </a:rPr>
              <a:t>Leapfrog: 20,000 TAHMO Stations!</a:t>
            </a:r>
          </a:p>
          <a:p>
            <a:pPr marL="0" indent="0" fontAlgn="auto">
              <a:spcAft>
                <a:spcPts val="0"/>
              </a:spcAft>
              <a:buFont typeface="Arial"/>
              <a:buNone/>
            </a:pPr>
            <a:r>
              <a:rPr lang="en-US" altLang="en-US" sz="2000" b="0" dirty="0">
                <a:solidFill>
                  <a:srgbClr val="8E0084"/>
                </a:solidFill>
                <a:latin typeface="Arial" panose="020B0604020202020204" pitchFamily="34" charset="0"/>
                <a:cs typeface="Arial" panose="020B0604020202020204" pitchFamily="34" charset="0"/>
              </a:rPr>
              <a:t>1 station every 30 km</a:t>
            </a:r>
          </a:p>
          <a:p>
            <a:pPr fontAlgn="auto">
              <a:spcAft>
                <a:spcPts val="0"/>
              </a:spcAft>
            </a:pPr>
            <a:endParaRPr lang="en-US" altLang="en-US" sz="2000" b="0" dirty="0">
              <a:solidFill>
                <a:srgbClr val="168CD1"/>
              </a:solidFill>
            </a:endParaRPr>
          </a:p>
        </p:txBody>
      </p:sp>
      <p:pic>
        <p:nvPicPr>
          <p:cNvPr id="679" name="Picture 67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1000125"/>
            <a:ext cx="4413825" cy="1304926"/>
          </a:xfrm>
          <a:prstGeom prst="rect">
            <a:avLst/>
          </a:prstGeom>
        </p:spPr>
      </p:pic>
      <p:sp>
        <p:nvSpPr>
          <p:cNvPr id="680" name="TextBox 679"/>
          <p:cNvSpPr txBox="1"/>
          <p:nvPr/>
        </p:nvSpPr>
        <p:spPr>
          <a:xfrm>
            <a:off x="6463593" y="730151"/>
            <a:ext cx="2590800" cy="923330"/>
          </a:xfrm>
          <a:prstGeom prst="rect">
            <a:avLst/>
          </a:prstGeom>
          <a:solidFill>
            <a:srgbClr val="FF0000"/>
          </a:solidFill>
        </p:spPr>
        <p:txBody>
          <a:bodyPr wrap="square" rtlCol="0">
            <a:spAutoFit/>
          </a:bodyPr>
          <a:lstStyle/>
          <a:p>
            <a:pPr algn="ctr"/>
            <a:r>
              <a:rPr lang="en-GB" dirty="0">
                <a:solidFill>
                  <a:srgbClr val="FFFFFF"/>
                </a:solidFill>
              </a:rPr>
              <a:t>Value, Shared Responsibilities &amp; Financial Sustainability</a:t>
            </a:r>
            <a:endParaRPr lang="nl-NL" dirty="0">
              <a:solidFill>
                <a:srgbClr val="FFFFFF"/>
              </a:solidFill>
            </a:endParaRPr>
          </a:p>
        </p:txBody>
      </p:sp>
      <p:sp>
        <p:nvSpPr>
          <p:cNvPr id="3" name="TextBox 2"/>
          <p:cNvSpPr txBox="1"/>
          <p:nvPr/>
        </p:nvSpPr>
        <p:spPr>
          <a:xfrm>
            <a:off x="467544" y="5013176"/>
            <a:ext cx="2520280" cy="1200329"/>
          </a:xfrm>
          <a:prstGeom prst="rect">
            <a:avLst/>
          </a:prstGeom>
          <a:solidFill>
            <a:schemeClr val="bg1"/>
          </a:solidFill>
        </p:spPr>
        <p:txBody>
          <a:bodyPr wrap="square" rtlCol="0">
            <a:spAutoFit/>
          </a:bodyPr>
          <a:lstStyle/>
          <a:p>
            <a:endParaRPr lang="en-GB" dirty="0"/>
          </a:p>
          <a:p>
            <a:endParaRPr lang="en-GB" dirty="0"/>
          </a:p>
          <a:p>
            <a:endParaRPr lang="en-GB" dirty="0"/>
          </a:p>
          <a:p>
            <a:endParaRPr lang="nl-NL" dirty="0"/>
          </a:p>
        </p:txBody>
      </p:sp>
    </p:spTree>
    <p:extLst>
      <p:ext uri="{BB962C8B-B14F-4D97-AF65-F5344CB8AC3E}">
        <p14:creationId xmlns:p14="http://schemas.microsoft.com/office/powerpoint/2010/main" val="34132082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79"/>
                                        </p:tgtEl>
                                        <p:attrNameLst>
                                          <p:attrName>style.visibility</p:attrName>
                                        </p:attrNameLst>
                                      </p:cBhvr>
                                      <p:to>
                                        <p:strVal val="visible"/>
                                      </p:to>
                                    </p:set>
                                    <p:anim calcmode="lin" valueType="num">
                                      <p:cBhvr additive="base">
                                        <p:cTn id="7" dur="500" fill="hold"/>
                                        <p:tgtEl>
                                          <p:spTgt spid="679"/>
                                        </p:tgtEl>
                                        <p:attrNameLst>
                                          <p:attrName>ppt_x</p:attrName>
                                        </p:attrNameLst>
                                      </p:cBhvr>
                                      <p:tavLst>
                                        <p:tav tm="0">
                                          <p:val>
                                            <p:strVal val="#ppt_x"/>
                                          </p:val>
                                        </p:tav>
                                        <p:tav tm="100000">
                                          <p:val>
                                            <p:strVal val="#ppt_x"/>
                                          </p:val>
                                        </p:tav>
                                      </p:tavLst>
                                    </p:anim>
                                    <p:anim calcmode="lin" valueType="num">
                                      <p:cBhvr additive="base">
                                        <p:cTn id="8" dur="500" fill="hold"/>
                                        <p:tgtEl>
                                          <p:spTgt spid="67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fld id="{68161BB0-08CE-4584-A077-C41FB955E542}" type="slidenum">
              <a:rPr lang="en-US" altLang="en-US"/>
              <a:pPr/>
              <a:t>9</a:t>
            </a:fld>
            <a:endParaRPr lang="en-US" altLang="en-US"/>
          </a:p>
        </p:txBody>
      </p:sp>
      <p:sp>
        <p:nvSpPr>
          <p:cNvPr id="201744" name="Rectangle 16"/>
          <p:cNvSpPr>
            <a:spLocks noChangeArrowheads="1"/>
          </p:cNvSpPr>
          <p:nvPr/>
        </p:nvSpPr>
        <p:spPr bwMode="auto">
          <a:xfrm>
            <a:off x="152400" y="65473"/>
            <a:ext cx="8991600" cy="990600"/>
          </a:xfrm>
          <a:prstGeom prst="rect">
            <a:avLst/>
          </a:prstGeom>
          <a:extLst/>
        </p:spPr>
        <p:txBody>
          <a:bodyPr vert="horz" lIns="91440" tIns="45720" rIns="91440" bIns="45720" rtlCol="0" anchor="ctr">
            <a:normAutofit fontScale="82500" lnSpcReduction="20000"/>
          </a:bodyPr>
          <a:lstStyle/>
          <a:p>
            <a:pPr algn="ctr">
              <a:spcBef>
                <a:spcPct val="0"/>
              </a:spcBef>
            </a:pPr>
            <a:r>
              <a:rPr lang="en-US" altLang="en-US" sz="4400" b="1" dirty="0">
                <a:solidFill>
                  <a:schemeClr val="accent3">
                    <a:lumMod val="50000"/>
                  </a:schemeClr>
                </a:solidFill>
                <a:latin typeface="+mj-lt"/>
                <a:ea typeface="+mj-ea"/>
                <a:cs typeface="+mj-cs"/>
              </a:rPr>
              <a:t>Data assimilation: Need to integrate ground &amp; Satellite data </a:t>
            </a:r>
          </a:p>
        </p:txBody>
      </p:sp>
      <p:sp>
        <p:nvSpPr>
          <p:cNvPr id="17" name="Rectangle 695"/>
          <p:cNvSpPr>
            <a:spLocks noChangeArrowheads="1"/>
          </p:cNvSpPr>
          <p:nvPr/>
        </p:nvSpPr>
        <p:spPr bwMode="auto">
          <a:xfrm>
            <a:off x="0" y="5226049"/>
            <a:ext cx="2438400" cy="1631949"/>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 name="Afbeelding 22" descr="https://lh6.googleusercontent.com/b3LUhixvVzbe3eHoJcuZUchg7qc1MzmIDCdlmHHDDv9EXotdtLopfijqUNpYISwYOFbHhmVSMR1IVEUqhqnM7KsEoOfoGJOd1S9bJK4kaHXPYi873VeTki6-yVuCFLmW5J63SvaY">
            <a:extLst>
              <a:ext uri="{FF2B5EF4-FFF2-40B4-BE49-F238E27FC236}">
                <a16:creationId xmlns="" xmlns:a16="http://schemas.microsoft.com/office/drawing/2014/main" id="{EA22271D-4633-4C4C-B418-7AB747ED32F7}"/>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1403648" y="1196752"/>
            <a:ext cx="6696744" cy="5112568"/>
          </a:xfrm>
          <a:prstGeom prst="rect">
            <a:avLst/>
          </a:prstGeom>
          <a:noFill/>
          <a:ln>
            <a:noFill/>
          </a:ln>
        </p:spPr>
      </p:pic>
    </p:spTree>
    <p:extLst>
      <p:ext uri="{BB962C8B-B14F-4D97-AF65-F5344CB8AC3E}">
        <p14:creationId xmlns:p14="http://schemas.microsoft.com/office/powerpoint/2010/main" val="33282247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UD_wit_NL">
  <a:themeElements>
    <a:clrScheme name="TUD_wit_N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UD_wit_N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UD_wit_N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UD_wit_N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UD_wit_N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UD_wit_N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UD_wit_N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UD_wit_N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UD_wit_NL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UD_wit_N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UD_wit_N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UD_wit_N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UD_wit_N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UD_wit_N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rchief xmlns="6ee0d58f-be8a-4c00-a220-c50117b0790e">false</Archief>
    <_dlc_DocId xmlns="f850393d-10c2-43bd-a993-949a7869784b">7UVC4VZMU2TM-94-48978</_dlc_DocId>
    <_dlc_DocIdUrl xmlns="f850393d-10c2-43bd-a993-949a7869784b">
      <Url>https://teams.connect.tudelft.nl/misc/valorisation/pm/_layouts/15/DocIdRedir.aspx?ID=7UVC4VZMU2TM-94-48978</Url>
      <Description>7UVC4VZMU2TM-94-48978</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ED9BA7CB775084EA333CA50B65D7830" ma:contentTypeVersion="1" ma:contentTypeDescription="Create a new document." ma:contentTypeScope="" ma:versionID="659e84c373f66c02c872d8517d3513cb">
  <xsd:schema xmlns:xsd="http://www.w3.org/2001/XMLSchema" xmlns:xs="http://www.w3.org/2001/XMLSchema" xmlns:p="http://schemas.microsoft.com/office/2006/metadata/properties" xmlns:ns2="f850393d-10c2-43bd-a993-949a7869784b" xmlns:ns3="6ee0d58f-be8a-4c00-a220-c50117b0790e" targetNamespace="http://schemas.microsoft.com/office/2006/metadata/properties" ma:root="true" ma:fieldsID="d8f883995100cc0b464cefc04361733f" ns2:_="" ns3:_="">
    <xsd:import namespace="f850393d-10c2-43bd-a993-949a7869784b"/>
    <xsd:import namespace="6ee0d58f-be8a-4c00-a220-c50117b0790e"/>
    <xsd:element name="properties">
      <xsd:complexType>
        <xsd:sequence>
          <xsd:element name="documentManagement">
            <xsd:complexType>
              <xsd:all>
                <xsd:element ref="ns2:_dlc_DocId" minOccurs="0"/>
                <xsd:element ref="ns2:_dlc_DocIdUrl" minOccurs="0"/>
                <xsd:element ref="ns2:_dlc_DocIdPersistId" minOccurs="0"/>
                <xsd:element ref="ns3:Archie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50393d-10c2-43bd-a993-949a7869784b"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6ee0d58f-be8a-4c00-a220-c50117b0790e" elementFormDefault="qualified">
    <xsd:import namespace="http://schemas.microsoft.com/office/2006/documentManagement/types"/>
    <xsd:import namespace="http://schemas.microsoft.com/office/infopath/2007/PartnerControls"/>
    <xsd:element name="Archief" ma:index="11" nillable="true" ma:displayName="Archief" ma:default="0" ma:internalName="Archief">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A6A369CE-8B25-4B1A-A29C-377A40B1D3BD}">
  <ds:schemaRefs>
    <ds:schemaRef ds:uri="http://schemas.microsoft.com/sharepoint/v3/contenttype/forms"/>
  </ds:schemaRefs>
</ds:datastoreItem>
</file>

<file path=customXml/itemProps2.xml><?xml version="1.0" encoding="utf-8"?>
<ds:datastoreItem xmlns:ds="http://schemas.openxmlformats.org/officeDocument/2006/customXml" ds:itemID="{F848F272-B39B-4997-BF3C-58B6B43028F0}">
  <ds:schemaRefs>
    <ds:schemaRef ds:uri="f850393d-10c2-43bd-a993-949a7869784b"/>
    <ds:schemaRef ds:uri="http://purl.org/dc/terms/"/>
    <ds:schemaRef ds:uri="http://purl.org/dc/elements/1.1/"/>
    <ds:schemaRef ds:uri="http://www.w3.org/XML/1998/namespace"/>
    <ds:schemaRef ds:uri="6ee0d58f-be8a-4c00-a220-c50117b0790e"/>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7AEEBCEF-94E0-4EFD-9F95-2E945E1B12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50393d-10c2-43bd-a993-949a7869784b"/>
    <ds:schemaRef ds:uri="6ee0d58f-be8a-4c00-a220-c50117b079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F0237482-F253-40CA-B7C5-8D211AC0BE5D}">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6991</TotalTime>
  <Words>1222</Words>
  <Application>Microsoft Macintosh PowerPoint</Application>
  <PresentationFormat>Présentation à l'écran (4:3)</PresentationFormat>
  <Paragraphs>184</Paragraphs>
  <Slides>28</Slides>
  <Notes>12</Notes>
  <HiddenSlides>0</HiddenSlides>
  <MMClips>1</MMClips>
  <ScaleCrop>false</ScaleCrop>
  <HeadingPairs>
    <vt:vector size="4" baseType="variant">
      <vt:variant>
        <vt:lpstr>Thème</vt:lpstr>
      </vt:variant>
      <vt:variant>
        <vt:i4>4</vt:i4>
      </vt:variant>
      <vt:variant>
        <vt:lpstr>Titres des diapositives</vt:lpstr>
      </vt:variant>
      <vt:variant>
        <vt:i4>28</vt:i4>
      </vt:variant>
    </vt:vector>
  </HeadingPairs>
  <TitlesOfParts>
    <vt:vector size="32" baseType="lpstr">
      <vt:lpstr>Office Theme</vt:lpstr>
      <vt:lpstr>TUD_wit_NL</vt:lpstr>
      <vt:lpstr>1_Office Theme</vt:lpstr>
      <vt:lpstr>2_Office Theme</vt:lpstr>
      <vt:lpstr>Présentation PowerPoint</vt:lpstr>
      <vt:lpstr>What is TAHMO?</vt:lpstr>
      <vt:lpstr> Planning without data is like a ship without compass …. Devika, G.D. Goenka public school, New Delhi.   </vt:lpstr>
      <vt:lpstr>Présentation PowerPoint</vt:lpstr>
      <vt:lpstr>Importance of reliable weather data</vt:lpstr>
      <vt:lpstr>Présentation PowerPoint</vt:lpstr>
      <vt:lpstr>Présentation PowerPoint</vt:lpstr>
      <vt:lpstr>TAHMO’s objective</vt:lpstr>
      <vt:lpstr>Présentation PowerPoint</vt:lpstr>
      <vt:lpstr>Innovation - AWSs &amp; Disdro + Other Sensors</vt:lpstr>
      <vt:lpstr>AWS and AWL Stations</vt:lpstr>
      <vt:lpstr>Non-contact Measurements</vt:lpstr>
      <vt:lpstr>Current TAHMO stations/countries</vt:lpstr>
      <vt:lpstr>Innovation should be in context</vt:lpstr>
      <vt:lpstr>School 2 School Program</vt:lpstr>
      <vt:lpstr>Présentation PowerPoint</vt:lpstr>
      <vt:lpstr>TAHMO Program -  Dar es Salaam</vt:lpstr>
      <vt:lpstr>TAHMO Program - Ghana</vt:lpstr>
      <vt:lpstr>Présentation PowerPoint</vt:lpstr>
      <vt:lpstr>Delivery of Products &amp; Services</vt:lpstr>
      <vt:lpstr>Public Private Partnerships – PPP’s</vt:lpstr>
      <vt:lpstr>But how does the reality look like? </vt:lpstr>
      <vt:lpstr>Présentation PowerPoint</vt:lpstr>
      <vt:lpstr>Présentation PowerPoint</vt:lpstr>
      <vt:lpstr>Join the TAHMO initiative</vt:lpstr>
      <vt:lpstr>Présentation PowerPoint</vt:lpstr>
      <vt:lpstr>Présentation PowerPoint</vt:lpstr>
      <vt:lpstr>Présentation PowerPoint</vt:lpstr>
    </vt:vector>
  </TitlesOfParts>
  <Company>TU Delft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Eva Spoor</dc:creator>
  <cp:lastModifiedBy>JS SAMNICK</cp:lastModifiedBy>
  <cp:revision>311</cp:revision>
  <dcterms:created xsi:type="dcterms:W3CDTF">2017-12-01T12:23:07Z</dcterms:created>
  <dcterms:modified xsi:type="dcterms:W3CDTF">2018-11-18T00:51:57Z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0x010100EED9BA7CB775084EA333CA50B65D7830</vt:lpwstr>
  </property>
  <property fmtid="{D5CDD505-2E9C-101B-9397-08002B2CF9AE}" pid="3" name="_dlc_DocIdItemGuid">
    <vt:lpwstr>634333bd-efe6-47d4-8e2a-f2009fe35556</vt:lpwstr>
  </property>
</Properties>
</file>